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2" r:id="rId6"/>
    <p:sldId id="261" r:id="rId7"/>
  </p:sldIdLst>
  <p:sldSz cx="12192000" cy="6858000"/>
  <p:notesSz cx="6888163" cy="100203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8BD9-67E2-4341-9E1B-0789CC5C8C4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794-B6CB-4F5A-9F5E-A94345D306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4911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8BD9-67E2-4341-9E1B-0789CC5C8C4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794-B6CB-4F5A-9F5E-A94345D306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201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8BD9-67E2-4341-9E1B-0789CC5C8C4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794-B6CB-4F5A-9F5E-A94345D306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859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8BD9-67E2-4341-9E1B-0789CC5C8C4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794-B6CB-4F5A-9F5E-A94345D306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780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8BD9-67E2-4341-9E1B-0789CC5C8C4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794-B6CB-4F5A-9F5E-A94345D306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564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8BD9-67E2-4341-9E1B-0789CC5C8C4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794-B6CB-4F5A-9F5E-A94345D306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024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8BD9-67E2-4341-9E1B-0789CC5C8C4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794-B6CB-4F5A-9F5E-A94345D306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794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8BD9-67E2-4341-9E1B-0789CC5C8C4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794-B6CB-4F5A-9F5E-A94345D306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5624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8BD9-67E2-4341-9E1B-0789CC5C8C4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794-B6CB-4F5A-9F5E-A94345D306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647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8BD9-67E2-4341-9E1B-0789CC5C8C4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794-B6CB-4F5A-9F5E-A94345D306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703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8BD9-67E2-4341-9E1B-0789CC5C8C4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794-B6CB-4F5A-9F5E-A94345D306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3464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58BD9-67E2-4341-9E1B-0789CC5C8C4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74794-B6CB-4F5A-9F5E-A94345D306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6929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63782" y="207818"/>
            <a:ext cx="9504218" cy="2078182"/>
          </a:xfrm>
        </p:spPr>
        <p:txBody>
          <a:bodyPr>
            <a:normAutofit/>
          </a:bodyPr>
          <a:lstStyle/>
          <a:p>
            <a:r>
              <a:rPr lang="nb-NO" sz="4800" b="1" dirty="0" smtClean="0"/>
              <a:t> </a:t>
            </a:r>
            <a:r>
              <a:rPr lang="nb-NO" sz="4400" b="1" dirty="0" smtClean="0">
                <a:solidFill>
                  <a:srgbClr val="FF0000"/>
                </a:solidFill>
              </a:rPr>
              <a:t>Medlemskap og klubbutvikling (DMK)    D2310: </a:t>
            </a:r>
            <a:r>
              <a:rPr lang="nb-NO" sz="4400" b="1" dirty="0" err="1" smtClean="0">
                <a:solidFill>
                  <a:srgbClr val="FF0000"/>
                </a:solidFill>
              </a:rPr>
              <a:t>Rotaryåret</a:t>
            </a:r>
            <a:r>
              <a:rPr lang="nb-NO" sz="4400" b="1" dirty="0" smtClean="0">
                <a:solidFill>
                  <a:srgbClr val="FF0000"/>
                </a:solidFill>
              </a:rPr>
              <a:t> 2018-2019 </a:t>
            </a:r>
            <a:r>
              <a:rPr lang="nb-NO" sz="4400" b="1" dirty="0" smtClean="0"/>
              <a:t/>
            </a:r>
            <a:br>
              <a:rPr lang="nb-NO" sz="4400" b="1" dirty="0" smtClean="0"/>
            </a:br>
            <a:r>
              <a:rPr lang="nb-NO" sz="3200" b="1" dirty="0" smtClean="0"/>
              <a:t>v/PDG Bjørg </a:t>
            </a:r>
            <a:r>
              <a:rPr lang="nb-NO" sz="3200" b="1" dirty="0" err="1" smtClean="0"/>
              <a:t>Månum</a:t>
            </a:r>
            <a:r>
              <a:rPr lang="nb-NO" sz="3200" b="1" dirty="0" smtClean="0"/>
              <a:t> Andersson</a:t>
            </a:r>
            <a:endParaRPr lang="nb-NO" sz="3200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2504209"/>
            <a:ext cx="9144000" cy="5101936"/>
          </a:xfrm>
        </p:spPr>
        <p:txBody>
          <a:bodyPr/>
          <a:lstStyle/>
          <a:p>
            <a:r>
              <a:rPr lang="nb-NO" b="1" dirty="0" smtClean="0">
                <a:solidFill>
                  <a:srgbClr val="FF0000"/>
                </a:solidFill>
              </a:rPr>
              <a:t>MÅL:</a:t>
            </a:r>
          </a:p>
          <a:p>
            <a:r>
              <a:rPr lang="nb-NO" b="1" dirty="0" smtClean="0"/>
              <a:t>DMK skal aktivt bidra til at mål og handlingsprogrammet til D 2310 innen  klubbutvikling, medlemsattraksjon og medlemsengasjement realiseres.</a:t>
            </a:r>
          </a:p>
          <a:p>
            <a:r>
              <a:rPr lang="nb-NO" b="1" dirty="0" smtClean="0"/>
              <a:t>Komiteen skal gi råd og bistå klubber med behov for veiledning der klubben ber om dette.</a:t>
            </a:r>
          </a:p>
          <a:p>
            <a:r>
              <a:rPr lang="nb-NO" b="1" dirty="0" smtClean="0"/>
              <a:t>Komiteen skal gå i spissen for at det opprettes en ny </a:t>
            </a:r>
            <a:r>
              <a:rPr lang="nb-NO" b="1" dirty="0" err="1" smtClean="0"/>
              <a:t>Rotary</a:t>
            </a:r>
            <a:r>
              <a:rPr lang="nb-NO" b="1" dirty="0" smtClean="0"/>
              <a:t> Klubb i distriktet og oppfordre til etablering av satellitt klubber hvor dette kan være aktuelt/ hensiktsmessig.</a:t>
            </a:r>
          </a:p>
          <a:p>
            <a:endParaRPr lang="nb-NO" b="1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782" y="5922817"/>
            <a:ext cx="3179618" cy="758537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937" y="5839691"/>
            <a:ext cx="2524245" cy="1007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4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836718" y="188480"/>
            <a:ext cx="10106890" cy="985694"/>
          </a:xfrm>
        </p:spPr>
        <p:txBody>
          <a:bodyPr/>
          <a:lstStyle/>
          <a:p>
            <a:r>
              <a:rPr lang="nb-NO" b="1" dirty="0" smtClean="0"/>
              <a:t>Medlemsutvikling i D 2310</a:t>
            </a:r>
            <a:endParaRPr lang="nb-NO" b="1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536" y="4301836"/>
            <a:ext cx="7190623" cy="2254827"/>
          </a:xfrm>
          <a:prstGeom prst="rect">
            <a:avLst/>
          </a:prstGeom>
        </p:spPr>
      </p:pic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838200" y="1298864"/>
            <a:ext cx="10515600" cy="4878099"/>
          </a:xfrm>
        </p:spPr>
        <p:txBody>
          <a:bodyPr/>
          <a:lstStyle/>
          <a:p>
            <a:r>
              <a:rPr lang="nb-NO" dirty="0" smtClean="0"/>
              <a:t>1. juli 2015       2257 medlemmer   53 klubber</a:t>
            </a:r>
          </a:p>
          <a:p>
            <a:r>
              <a:rPr lang="nb-NO" dirty="0" smtClean="0"/>
              <a:t>1. juli 2016       2179 medlemmer   52 klubber  -  79</a:t>
            </a:r>
          </a:p>
          <a:p>
            <a:r>
              <a:rPr lang="nb-NO" dirty="0" smtClean="0"/>
              <a:t>1. juli 2017       2119 medlemmer   52 klubber  -  60</a:t>
            </a:r>
          </a:p>
          <a:p>
            <a:r>
              <a:rPr lang="nb-NO" dirty="0" smtClean="0"/>
              <a:t>1. juli 2018       2055 medlemmer   52 klubber  -  64 </a:t>
            </a:r>
          </a:p>
          <a:p>
            <a:r>
              <a:rPr lang="nb-NO" dirty="0" smtClean="0"/>
              <a:t>Pr. 31.okt          2052 medlemmer   52 klubber   - 3 !!!!</a:t>
            </a:r>
          </a:p>
          <a:p>
            <a:pPr marL="0" indent="0">
              <a:buNone/>
            </a:pP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 smtClean="0">
                <a:solidFill>
                  <a:srgbClr val="FF0000"/>
                </a:solidFill>
              </a:rPr>
              <a:t>                             NOE HAR SKJEDD siden 1. juli 2018</a:t>
            </a:r>
          </a:p>
          <a:p>
            <a:pPr marL="0" indent="0">
              <a:buNone/>
            </a:pPr>
            <a:r>
              <a:rPr lang="nb-NO" dirty="0" smtClean="0"/>
              <a:t>   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50619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>
                <a:solidFill>
                  <a:srgbClr val="FF0000"/>
                </a:solidFill>
              </a:rPr>
              <a:t>Vi ønsker at klubbene skal:     </a:t>
            </a:r>
            <a:endParaRPr lang="nb-NO" b="1" dirty="0">
              <a:solidFill>
                <a:srgbClr val="FF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Foreta en egenvurdering av klubben og har og en handlingsplan for klubb- og medlemsutvikling. Fokus på yrkesnettverk i klubben.</a:t>
            </a:r>
          </a:p>
          <a:p>
            <a:r>
              <a:rPr lang="nb-NO" dirty="0" smtClean="0"/>
              <a:t>Klubben benytter Club Central hvor det er nedfelt minst 5 mål i den</a:t>
            </a:r>
          </a:p>
          <a:p>
            <a:r>
              <a:rPr lang="nb-NO" dirty="0" smtClean="0">
                <a:solidFill>
                  <a:schemeClr val="accent5"/>
                </a:solidFill>
              </a:rPr>
              <a:t>Klubben har en egen komite for medlemsutvikling</a:t>
            </a:r>
          </a:p>
          <a:p>
            <a:r>
              <a:rPr lang="nb-NO" dirty="0" smtClean="0"/>
              <a:t>Alle klubbene har oppnevnt en leder for komiteen som samhandler med DMK og deltar i DIALOGMØTE 22 november.</a:t>
            </a:r>
          </a:p>
          <a:p>
            <a:r>
              <a:rPr lang="nb-NO" dirty="0"/>
              <a:t> </a:t>
            </a:r>
            <a:r>
              <a:rPr lang="nb-NO" dirty="0" smtClean="0"/>
              <a:t>Delta i aktiv erfaringsdeling mellom klubber </a:t>
            </a:r>
          </a:p>
          <a:p>
            <a:r>
              <a:rPr lang="nb-NO" dirty="0" smtClean="0"/>
              <a:t>Synliggjør </a:t>
            </a:r>
            <a:r>
              <a:rPr lang="nb-NO" dirty="0" err="1" smtClean="0"/>
              <a:t>Rotary</a:t>
            </a:r>
            <a:r>
              <a:rPr lang="nb-NO" dirty="0" smtClean="0"/>
              <a:t> i lokalmiljøet på en attraktiv måte for å trekke til seg potensielle medlemmer. </a:t>
            </a:r>
          </a:p>
          <a:p>
            <a:r>
              <a:rPr lang="nb-NO" dirty="0" smtClean="0"/>
              <a:t>Oppsøker aktuelle virksomheter med tilbud om </a:t>
            </a:r>
            <a:r>
              <a:rPr lang="nb-NO" dirty="0" err="1" smtClean="0"/>
              <a:t>Rotary</a:t>
            </a:r>
            <a:r>
              <a:rPr lang="nb-NO" dirty="0" smtClean="0"/>
              <a:t> til ansatte/klubb.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809" y="145473"/>
            <a:ext cx="3377046" cy="206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97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000" b="1" dirty="0" smtClean="0">
                <a:solidFill>
                  <a:srgbClr val="FF0000"/>
                </a:solidFill>
              </a:rPr>
              <a:t>Resultater vi håper på i </a:t>
            </a:r>
            <a:r>
              <a:rPr lang="nb-NO" sz="4000" b="1" dirty="0" err="1" smtClean="0">
                <a:solidFill>
                  <a:srgbClr val="FF0000"/>
                </a:solidFill>
              </a:rPr>
              <a:t>Rotaryåret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8466"/>
          </a:xfrm>
        </p:spPr>
        <p:txBody>
          <a:bodyPr/>
          <a:lstStyle/>
          <a:p>
            <a:r>
              <a:rPr lang="nb-NO" dirty="0" smtClean="0"/>
              <a:t>Kvinner og nye medlemmer i klubbene øker – Gir distriktet + 5 % </a:t>
            </a:r>
            <a:r>
              <a:rPr lang="nb-NO" dirty="0" err="1" smtClean="0"/>
              <a:t>nto</a:t>
            </a:r>
            <a:r>
              <a:rPr lang="nb-NO" dirty="0" smtClean="0"/>
              <a:t>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økning</a:t>
            </a:r>
          </a:p>
          <a:p>
            <a:r>
              <a:rPr lang="nb-NO" dirty="0" smtClean="0"/>
              <a:t>Medlemmer under 45 år øker – Gir distriktet 5 % </a:t>
            </a:r>
            <a:r>
              <a:rPr lang="nb-NO" dirty="0" err="1" smtClean="0"/>
              <a:t>nto</a:t>
            </a:r>
            <a:r>
              <a:rPr lang="nb-NO" dirty="0" smtClean="0"/>
              <a:t> økning</a:t>
            </a:r>
          </a:p>
          <a:p>
            <a:r>
              <a:rPr lang="nb-NO" dirty="0" smtClean="0"/>
              <a:t>Etnisk mangfold  synliggjøres gjennom rekruttering som gir minst 10 % økning</a:t>
            </a:r>
          </a:p>
          <a:p>
            <a:r>
              <a:rPr lang="nb-NO" dirty="0" smtClean="0"/>
              <a:t>Klubbene benytter aktivt faddere for nye medlemmer</a:t>
            </a:r>
          </a:p>
          <a:p>
            <a:r>
              <a:rPr lang="nb-NO" dirty="0" smtClean="0"/>
              <a:t>Tar vare på alle medlemmer gjennom engasjement og inkludering</a:t>
            </a:r>
          </a:p>
          <a:p>
            <a:r>
              <a:rPr lang="nb-NO" dirty="0" smtClean="0"/>
              <a:t>Klubbene  fokuserer på aktiviteter som styrker yrkesnettverket og humanitært engasjement                </a:t>
            </a: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5236" y="1"/>
            <a:ext cx="3546764" cy="1901536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982" y="5686610"/>
            <a:ext cx="2504209" cy="120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735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>
                <a:solidFill>
                  <a:schemeClr val="accent5"/>
                </a:solidFill>
              </a:rPr>
              <a:t>                                        SERVICE ABOVE SELF</a:t>
            </a:r>
            <a:endParaRPr lang="nb-NO" b="1" dirty="0">
              <a:solidFill>
                <a:schemeClr val="accent5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10936" y="2064616"/>
            <a:ext cx="10515600" cy="4793384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      </a:t>
            </a:r>
            <a:r>
              <a:rPr lang="nb-NO" b="1" dirty="0" smtClean="0">
                <a:solidFill>
                  <a:schemeClr val="accent5"/>
                </a:solidFill>
              </a:rPr>
              <a:t>PEACE   - END POLIO NOW  - DOING GOOD IN THE WORLD</a:t>
            </a:r>
          </a:p>
          <a:p>
            <a:pPr marL="0" indent="0">
              <a:buNone/>
            </a:pPr>
            <a:endParaRPr lang="nb-NO" b="1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nb-NO" b="1" dirty="0">
              <a:solidFill>
                <a:schemeClr val="accent5"/>
              </a:solidFill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8" y="2732809"/>
            <a:ext cx="4499264" cy="3179618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691" y="3127663"/>
            <a:ext cx="3335481" cy="3158691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499" y="2556017"/>
            <a:ext cx="4166755" cy="3377192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81" y="197427"/>
            <a:ext cx="5380355" cy="149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486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6084"/>
          </a:xfrm>
        </p:spPr>
        <p:txBody>
          <a:bodyPr/>
          <a:lstStyle/>
          <a:p>
            <a:r>
              <a:rPr lang="nb-NO" b="1" dirty="0" smtClean="0">
                <a:solidFill>
                  <a:srgbClr val="FF0000"/>
                </a:solidFill>
              </a:rPr>
              <a:t>Gruppe- oppgave i Dialogmøtet 22. november</a:t>
            </a:r>
            <a:endParaRPr lang="nb-NO" b="1" dirty="0">
              <a:solidFill>
                <a:srgbClr val="FF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5278582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nb-NO" dirty="0" smtClean="0"/>
              <a:t>DEL ERFARING MED HVERANDRE I GRUPPEN: HVA LYKKES DERE MED I KLUBB- OG MEDLEMSUTVIKLING I EGEN KLUBB ? </a:t>
            </a:r>
          </a:p>
          <a:p>
            <a:pPr marL="0" indent="0">
              <a:buNone/>
            </a:pPr>
            <a:r>
              <a:rPr lang="nb-NO" dirty="0" smtClean="0"/>
              <a:t>  </a:t>
            </a:r>
          </a:p>
          <a:p>
            <a:pPr marL="0" indent="0">
              <a:buNone/>
            </a:pPr>
            <a:r>
              <a:rPr lang="nb-NO" dirty="0" smtClean="0"/>
              <a:t>2)   HVORDAN MENER DERE AT EKSEMPLER SOM </a:t>
            </a:r>
            <a:r>
              <a:rPr lang="nb-NO" b="1" dirty="0" smtClean="0">
                <a:solidFill>
                  <a:srgbClr val="FF0000"/>
                </a:solidFill>
              </a:rPr>
              <a:t>KONGBERG RK </a:t>
            </a:r>
            <a:r>
              <a:rPr lang="nb-NO" dirty="0" smtClean="0"/>
              <a:t>OG</a:t>
            </a:r>
          </a:p>
          <a:p>
            <a:pPr marL="0" indent="0">
              <a:buNone/>
            </a:pPr>
            <a:r>
              <a:rPr lang="nb-NO" b="1" dirty="0" smtClean="0">
                <a:solidFill>
                  <a:srgbClr val="FF0000"/>
                </a:solidFill>
              </a:rPr>
              <a:t>       OSLO VEST RK </a:t>
            </a:r>
            <a:r>
              <a:rPr lang="nb-NO" dirty="0" smtClean="0"/>
              <a:t>HAR PRESENTERT, KAN BENYTTES I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EGEN KLUBB I REKRUTTERING AV NYE MEDLEMMER?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3)   </a:t>
            </a:r>
            <a:r>
              <a:rPr lang="nb-NO" b="1" dirty="0" smtClean="0">
                <a:solidFill>
                  <a:schemeClr val="accent5"/>
                </a:solidFill>
              </a:rPr>
              <a:t>«PROSJEKT YRKESNETTVERK</a:t>
            </a:r>
            <a:r>
              <a:rPr lang="nb-NO" dirty="0" smtClean="0">
                <a:solidFill>
                  <a:schemeClr val="accent5"/>
                </a:solidFill>
              </a:rPr>
              <a:t>» </a:t>
            </a:r>
            <a:r>
              <a:rPr lang="nb-NO" dirty="0" smtClean="0"/>
              <a:t>ET VIRKEMIDDEL I KLUBBUTVIKLING? </a:t>
            </a:r>
          </a:p>
          <a:p>
            <a:pPr marL="0" indent="0">
              <a:buNone/>
            </a:pPr>
            <a:endParaRPr lang="nb-NO" dirty="0" smtClean="0"/>
          </a:p>
          <a:p>
            <a:pPr marL="514350" indent="-514350">
              <a:buAutoNum type="arabicParenR"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5611092"/>
            <a:ext cx="4603173" cy="107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197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397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 Medlemskap og klubbutvikling (DMK)    D2310: Rotaryåret 2018-2019  v/PDG Bjørg Månum Andersson</vt:lpstr>
      <vt:lpstr>Medlemsutvikling i D 2310</vt:lpstr>
      <vt:lpstr>Vi ønsker at klubbene skal:     </vt:lpstr>
      <vt:lpstr>Resultater vi håper på i Rotaryåret:</vt:lpstr>
      <vt:lpstr>                                        SERVICE ABOVE SELF</vt:lpstr>
      <vt:lpstr>Gruppe- oppgave i Dialogmøtet 22. november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Medlemskap og klubbutvikling  D 2310: Rotaryåret 2018-2019</dc:title>
  <dc:creator>Bjørg</dc:creator>
  <cp:lastModifiedBy>Bjørg</cp:lastModifiedBy>
  <cp:revision>54</cp:revision>
  <cp:lastPrinted>2018-11-20T15:26:23Z</cp:lastPrinted>
  <dcterms:created xsi:type="dcterms:W3CDTF">2018-09-07T11:52:53Z</dcterms:created>
  <dcterms:modified xsi:type="dcterms:W3CDTF">2018-11-20T15:29:45Z</dcterms:modified>
</cp:coreProperties>
</file>