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138" tIns="45569" rIns="91138" bIns="4556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138" tIns="45569" rIns="91138" bIns="45569" rtlCol="0"/>
          <a:lstStyle>
            <a:lvl1pPr algn="r">
              <a:defRPr sz="1200"/>
            </a:lvl1pPr>
          </a:lstStyle>
          <a:p>
            <a:fld id="{CC3C1415-816B-490F-92C2-43F01529980A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138" tIns="45569" rIns="91138" bIns="4556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138" tIns="45569" rIns="91138" bIns="45569" rtlCol="0" anchor="b"/>
          <a:lstStyle>
            <a:lvl1pPr algn="r">
              <a:defRPr sz="1200"/>
            </a:lvl1pPr>
          </a:lstStyle>
          <a:p>
            <a:fld id="{776AA6E3-F6EC-450E-9B89-6B9C9F2307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1105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138" tIns="45569" rIns="91138" bIns="45569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138" tIns="45569" rIns="91138" bIns="45569" rtlCol="0"/>
          <a:lstStyle>
            <a:lvl1pPr algn="r">
              <a:defRPr sz="1200"/>
            </a:lvl1pPr>
          </a:lstStyle>
          <a:p>
            <a:fld id="{172CDFBC-8800-4B05-8068-31224C51CA89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3013"/>
            <a:ext cx="5967413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8" tIns="45569" rIns="91138" bIns="45569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90"/>
          </a:xfrm>
          <a:prstGeom prst="rect">
            <a:avLst/>
          </a:prstGeom>
        </p:spPr>
        <p:txBody>
          <a:bodyPr vert="horz" lIns="91138" tIns="45569" rIns="91138" bIns="45569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138" tIns="45569" rIns="91138" bIns="45569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138" tIns="45569" rIns="91138" bIns="45569" rtlCol="0" anchor="b"/>
          <a:lstStyle>
            <a:lvl1pPr algn="r">
              <a:defRPr sz="1200"/>
            </a:lvl1pPr>
          </a:lstStyle>
          <a:p>
            <a:fld id="{6DAFAAAB-96D4-4C65-A8DF-FA8E2B8926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465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FAAAB-96D4-4C65-A8DF-FA8E2B8926D3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8452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43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245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810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074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522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358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291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006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343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446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47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E4BD-7D20-4BC3-B532-99B627EDE058}" type="datetimeFigureOut">
              <a:rPr lang="nb-NO" smtClean="0"/>
              <a:t>02.10.2017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04E2B-4C45-4E59-8CCB-B70E39FB44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557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65134" y="769714"/>
            <a:ext cx="3621591" cy="733425"/>
          </a:xfrm>
        </p:spPr>
        <p:txBody>
          <a:bodyPr>
            <a:noAutofit/>
          </a:bodyPr>
          <a:lstStyle/>
          <a:p>
            <a:r>
              <a:rPr lang="nb-NO" sz="3600" b="1" dirty="0" smtClean="0">
                <a:solidFill>
                  <a:srgbClr val="002060"/>
                </a:solidFill>
                <a:latin typeface="+mn-lt"/>
              </a:rPr>
              <a:t>Rotary barometer</a:t>
            </a:r>
            <a:endParaRPr lang="nb-NO" sz="36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71305" y="1503139"/>
            <a:ext cx="10020149" cy="5105478"/>
          </a:xfrm>
        </p:spPr>
        <p:txBody>
          <a:bodyPr>
            <a:normAutofit/>
          </a:bodyPr>
          <a:lstStyle/>
          <a:p>
            <a:r>
              <a:rPr lang="nb-NO" sz="3600" b="1" dirty="0" smtClean="0">
                <a:solidFill>
                  <a:srgbClr val="002060"/>
                </a:solidFill>
              </a:rPr>
              <a:t>Hva? </a:t>
            </a:r>
          </a:p>
          <a:p>
            <a:r>
              <a:rPr lang="nb-NO" sz="3600" b="1" dirty="0" smtClean="0">
                <a:solidFill>
                  <a:srgbClr val="002060"/>
                </a:solidFill>
              </a:rPr>
              <a:t>Hvorfor?</a:t>
            </a:r>
          </a:p>
          <a:p>
            <a:r>
              <a:rPr lang="nb-NO" sz="3600" b="1" dirty="0" smtClean="0">
                <a:solidFill>
                  <a:srgbClr val="002060"/>
                </a:solidFill>
              </a:rPr>
              <a:t>Hvordan?</a:t>
            </a:r>
          </a:p>
          <a:p>
            <a:r>
              <a:rPr lang="nb-NO" sz="3600" b="1" dirty="0" smtClean="0">
                <a:solidFill>
                  <a:srgbClr val="002060"/>
                </a:solidFill>
              </a:rPr>
              <a:t>Når?</a:t>
            </a:r>
          </a:p>
          <a:p>
            <a:endParaRPr lang="nb-NO" sz="3600" b="1" dirty="0">
              <a:solidFill>
                <a:srgbClr val="002060"/>
              </a:solidFill>
            </a:endParaRPr>
          </a:p>
          <a:p>
            <a:r>
              <a:rPr lang="nb-NO" sz="1400" b="1" dirty="0" smtClean="0">
                <a:solidFill>
                  <a:srgbClr val="002060"/>
                </a:solidFill>
              </a:rPr>
              <a:t>Sett kryss i kolonnene på neste side. Svar 1 – 3 er på den negative siden mens 4 – 6 er på den positive siden. </a:t>
            </a:r>
          </a:p>
          <a:p>
            <a:r>
              <a:rPr lang="nb-NO" sz="1400" b="1" dirty="0" smtClean="0">
                <a:solidFill>
                  <a:srgbClr val="002060"/>
                </a:solidFill>
              </a:rPr>
              <a:t>Svarene leveres på møtet ………………….. eller sendes må mail til </a:t>
            </a:r>
          </a:p>
          <a:p>
            <a:endParaRPr lang="nb-NO" sz="1400" b="1" dirty="0">
              <a:solidFill>
                <a:srgbClr val="002060"/>
              </a:solidFill>
            </a:endParaRPr>
          </a:p>
          <a:p>
            <a:r>
              <a:rPr lang="nb-NO" sz="1400" b="1" dirty="0" smtClean="0">
                <a:solidFill>
                  <a:srgbClr val="002060"/>
                </a:solidFill>
              </a:rPr>
              <a:t>Takk for at du svarer!  </a:t>
            </a:r>
          </a:p>
          <a:p>
            <a:pPr algn="l"/>
            <a:endParaRPr lang="nb-NO" sz="1400" b="1" dirty="0"/>
          </a:p>
          <a:p>
            <a:pPr algn="l"/>
            <a:endParaRPr lang="nb-NO" sz="1400" b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92" y="15760"/>
            <a:ext cx="2257425" cy="848792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142592" y="979919"/>
            <a:ext cx="2333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>
                <a:solidFill>
                  <a:srgbClr val="002060"/>
                </a:solidFill>
              </a:rPr>
              <a:t>D2310 – DMK </a:t>
            </a:r>
            <a:endParaRPr lang="nb-NO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101045"/>
              </p:ext>
            </p:extLst>
          </p:nvPr>
        </p:nvGraphicFramePr>
        <p:xfrm>
          <a:off x="111115" y="1782763"/>
          <a:ext cx="11595638" cy="5015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6762">
                  <a:extLst>
                    <a:ext uri="{9D8B030D-6E8A-4147-A177-3AD203B41FA5}">
                      <a16:colId xmlns:a16="http://schemas.microsoft.com/office/drawing/2014/main" xmlns="" val="4155675748"/>
                    </a:ext>
                  </a:extLst>
                </a:gridCol>
                <a:gridCol w="346209">
                  <a:extLst>
                    <a:ext uri="{9D8B030D-6E8A-4147-A177-3AD203B41FA5}">
                      <a16:colId xmlns:a16="http://schemas.microsoft.com/office/drawing/2014/main" xmlns="" val="4086224491"/>
                    </a:ext>
                  </a:extLst>
                </a:gridCol>
                <a:gridCol w="324573">
                  <a:extLst>
                    <a:ext uri="{9D8B030D-6E8A-4147-A177-3AD203B41FA5}">
                      <a16:colId xmlns:a16="http://schemas.microsoft.com/office/drawing/2014/main" xmlns="" val="1911040438"/>
                    </a:ext>
                  </a:extLst>
                </a:gridCol>
                <a:gridCol w="281298">
                  <a:extLst>
                    <a:ext uri="{9D8B030D-6E8A-4147-A177-3AD203B41FA5}">
                      <a16:colId xmlns:a16="http://schemas.microsoft.com/office/drawing/2014/main" xmlns="" val="947608215"/>
                    </a:ext>
                  </a:extLst>
                </a:gridCol>
                <a:gridCol w="281298">
                  <a:extLst>
                    <a:ext uri="{9D8B030D-6E8A-4147-A177-3AD203B41FA5}">
                      <a16:colId xmlns:a16="http://schemas.microsoft.com/office/drawing/2014/main" xmlns="" val="2470958966"/>
                    </a:ext>
                  </a:extLst>
                </a:gridCol>
                <a:gridCol w="367849">
                  <a:extLst>
                    <a:ext uri="{9D8B030D-6E8A-4147-A177-3AD203B41FA5}">
                      <a16:colId xmlns:a16="http://schemas.microsoft.com/office/drawing/2014/main" xmlns="" val="2076493199"/>
                    </a:ext>
                  </a:extLst>
                </a:gridCol>
                <a:gridCol w="282324">
                  <a:extLst>
                    <a:ext uri="{9D8B030D-6E8A-4147-A177-3AD203B41FA5}">
                      <a16:colId xmlns:a16="http://schemas.microsoft.com/office/drawing/2014/main" xmlns="" val="1438915068"/>
                    </a:ext>
                  </a:extLst>
                </a:gridCol>
                <a:gridCol w="6555325">
                  <a:extLst>
                    <a:ext uri="{9D8B030D-6E8A-4147-A177-3AD203B41FA5}">
                      <a16:colId xmlns:a16="http://schemas.microsoft.com/office/drawing/2014/main" xmlns="" val="4148483326"/>
                    </a:ext>
                  </a:extLst>
                </a:gridCol>
              </a:tblGrid>
              <a:tr h="38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200" dirty="0">
                          <a:effectLst/>
                        </a:rPr>
                        <a:t>TEMA</a:t>
                      </a:r>
                      <a:endParaRPr lang="nb-NO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200">
                          <a:effectLst/>
                        </a:rPr>
                        <a:t>1</a:t>
                      </a:r>
                      <a:endParaRPr lang="nb-NO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200">
                          <a:effectLst/>
                        </a:rPr>
                        <a:t>2</a:t>
                      </a:r>
                      <a:endParaRPr lang="nb-NO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200">
                          <a:effectLst/>
                        </a:rPr>
                        <a:t>3</a:t>
                      </a:r>
                      <a:endParaRPr lang="nb-NO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200">
                          <a:effectLst/>
                        </a:rPr>
                        <a:t>4</a:t>
                      </a:r>
                      <a:endParaRPr lang="nb-NO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200">
                          <a:effectLst/>
                        </a:rPr>
                        <a:t>5</a:t>
                      </a:r>
                      <a:endParaRPr lang="nb-NO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200" dirty="0">
                          <a:effectLst/>
                        </a:rPr>
                        <a:t>6</a:t>
                      </a:r>
                      <a:endParaRPr lang="nb-NO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200" dirty="0">
                          <a:effectLst/>
                        </a:rPr>
                        <a:t>KOMMENTARER TIL TALLVALGET</a:t>
                      </a:r>
                      <a:endParaRPr lang="nb-NO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3072367851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Organisering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 smtClean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396660793"/>
                  </a:ext>
                </a:extLst>
              </a:tr>
              <a:tr h="291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Program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536584506"/>
                  </a:ext>
                </a:extLst>
              </a:tr>
              <a:tr h="293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Møtelokaler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3661926610"/>
                  </a:ext>
                </a:extLst>
              </a:tr>
              <a:tr h="23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Komitearbeid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3238831615"/>
                  </a:ext>
                </a:extLst>
              </a:tr>
              <a:tr h="354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Informasjon</a:t>
                      </a: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3773952981"/>
                  </a:ext>
                </a:extLst>
              </a:tr>
              <a:tr h="81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Hjemmesiden (nettsiden)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115735557"/>
                  </a:ext>
                </a:extLst>
              </a:tr>
              <a:tr h="2447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Facebooksiden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Yrkesmiks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</a:tr>
              <a:tr h="359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Kjønnsmiks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4119602679"/>
                  </a:ext>
                </a:extLst>
              </a:tr>
              <a:tr h="330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Sosialt samvær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914318973"/>
                  </a:ext>
                </a:extLst>
              </a:tr>
              <a:tr h="291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Vennskap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873126751"/>
                  </a:ext>
                </a:extLst>
              </a:tr>
              <a:tr h="293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Trivsel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627878824"/>
                  </a:ext>
                </a:extLst>
              </a:tr>
              <a:tr h="334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Aksjoner </a:t>
                      </a:r>
                      <a:r>
                        <a:rPr lang="nb-NO" sz="2000" dirty="0">
                          <a:effectLst/>
                        </a:rPr>
                        <a:t> 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609041469"/>
                  </a:ext>
                </a:extLst>
              </a:tr>
              <a:tr h="327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Annet</a:t>
                      </a:r>
                      <a:endParaRPr lang="nb-NO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10103882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73475" y="1782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37" y="0"/>
            <a:ext cx="2261812" cy="847417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76710" y="762656"/>
            <a:ext cx="2530059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68024"/>
              </p:ext>
            </p:extLst>
          </p:nvPr>
        </p:nvGraphicFramePr>
        <p:xfrm>
          <a:off x="155643" y="1530315"/>
          <a:ext cx="12036357" cy="5256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4001874868"/>
                    </a:ext>
                  </a:extLst>
                </a:gridCol>
                <a:gridCol w="8835957">
                  <a:extLst>
                    <a:ext uri="{9D8B030D-6E8A-4147-A177-3AD203B41FA5}">
                      <a16:colId xmlns:a16="http://schemas.microsoft.com/office/drawing/2014/main" xmlns="" val="3643535735"/>
                    </a:ext>
                  </a:extLst>
                </a:gridCol>
              </a:tblGrid>
              <a:tr h="434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TEMA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FORSLAG TIL FORBEDRINGER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543434003"/>
                  </a:ext>
                </a:extLst>
              </a:tr>
              <a:tr h="292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Organisering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1172563278"/>
                  </a:ext>
                </a:extLst>
              </a:tr>
              <a:tr h="2563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Program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018884741"/>
                  </a:ext>
                </a:extLst>
              </a:tr>
              <a:tr h="288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Møtelokaler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579011298"/>
                  </a:ext>
                </a:extLst>
              </a:tr>
              <a:tr h="311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Komitearbeid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914215972"/>
                  </a:ext>
                </a:extLst>
              </a:tr>
              <a:tr h="664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Informasjon/hjemmeside/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Facebook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endParaRPr lang="nb-NO" sz="1000" dirty="0"/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1084015630"/>
                  </a:ext>
                </a:extLst>
              </a:tr>
              <a:tr h="49092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Hjemmeside</a:t>
                      </a:r>
                      <a:r>
                        <a:rPr lang="nb-NO" sz="2000" baseline="0" dirty="0" smtClean="0"/>
                        <a:t> (nettside)</a:t>
                      </a:r>
                      <a:endParaRPr lang="nb-NO" sz="2000" dirty="0"/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858220632"/>
                  </a:ext>
                </a:extLst>
              </a:tr>
              <a:tr h="255708">
                <a:tc>
                  <a:txBody>
                    <a:bodyPr/>
                    <a:lstStyle/>
                    <a:p>
                      <a:r>
                        <a:rPr lang="nb-NO" sz="2000" dirty="0" err="1" smtClean="0"/>
                        <a:t>Facebookside</a:t>
                      </a:r>
                      <a:endParaRPr lang="nb-NO" sz="2000" dirty="0"/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Yrkesmiks</a:t>
                      </a:r>
                      <a:endParaRPr lang="nb-NO" sz="2000" dirty="0"/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</a:tr>
              <a:tr h="144829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Kjønnsmiks</a:t>
                      </a:r>
                      <a:endParaRPr lang="nb-NO" sz="2000" dirty="0"/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3020517206"/>
                  </a:ext>
                </a:extLst>
              </a:tr>
              <a:tr h="2465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Sosialt samvær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</a:tr>
              <a:tr h="144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Vennskap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</a:tr>
              <a:tr h="297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>
                          <a:effectLst/>
                        </a:rPr>
                        <a:t>Trivsel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effectLst/>
                        </a:rPr>
                        <a:t>  </a:t>
                      </a: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640744149"/>
                  </a:ext>
                </a:extLst>
              </a:tr>
              <a:tr h="3429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</a:rPr>
                        <a:t>Aksjoner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1127398108"/>
                  </a:ext>
                </a:extLst>
              </a:tr>
              <a:tr h="2821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Annet</a:t>
                      </a:r>
                      <a:endParaRPr lang="nb-NO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30" marR="56830" marT="0" marB="0"/>
                </a:tc>
                <a:extLst>
                  <a:ext uri="{0D108BD9-81ED-4DB2-BD59-A6C34878D82A}">
                    <a16:rowId xmlns:a16="http://schemas.microsoft.com/office/drawing/2014/main" xmlns="" val="2928493569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09988" y="1782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43" y="0"/>
            <a:ext cx="2261812" cy="847417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2604" y="774345"/>
            <a:ext cx="2530059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5089</TotalTime>
  <Words>109</Words>
  <Application>Microsoft Office PowerPoint</Application>
  <PresentationFormat>Widescreen</PresentationFormat>
  <Paragraphs>150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Office-tema</vt:lpstr>
      <vt:lpstr>Rotary barometer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barometer</dc:title>
  <dc:creator>Anne Lise Rian</dc:creator>
  <cp:lastModifiedBy>Marit Fredheim</cp:lastModifiedBy>
  <cp:revision>24</cp:revision>
  <cp:lastPrinted>2017-09-21T16:06:45Z</cp:lastPrinted>
  <dcterms:created xsi:type="dcterms:W3CDTF">2015-11-09T08:11:02Z</dcterms:created>
  <dcterms:modified xsi:type="dcterms:W3CDTF">2017-10-02T13:08:10Z</dcterms:modified>
</cp:coreProperties>
</file>