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89" r:id="rId2"/>
    <p:sldId id="256" r:id="rId3"/>
    <p:sldId id="262" r:id="rId4"/>
    <p:sldId id="263" r:id="rId5"/>
    <p:sldId id="386" r:id="rId6"/>
    <p:sldId id="387" r:id="rId7"/>
    <p:sldId id="388" r:id="rId8"/>
    <p:sldId id="261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C9378-2EFD-4A90-8AFA-E87F846B519F}" type="datetimeFigureOut">
              <a:rPr lang="nb-NO" smtClean="0"/>
              <a:t>16.08.2019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B2B31-4516-4B81-A064-AED92816854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995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346DC3E4-09BA-42C5-918E-5B542533A9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D977478B-C1BC-46F3-9FC3-43C5C0514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>
              <a:latin typeface="Arial" panose="020B0604020202020204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C61F67D8-0A13-4D29-8421-EE23DF7FB1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</a:pPr>
            <a:fld id="{4578FE79-EFEA-45D7-A3F4-3C087D459A55}" type="slidenum">
              <a:rPr lang="en-US" altLang="nb-NO" smtClean="0"/>
              <a:pPr>
                <a:spcBef>
                  <a:spcPct val="0"/>
                </a:spcBef>
              </a:pPr>
              <a:t>5</a:t>
            </a:fld>
            <a:endParaRPr lang="en-US" alt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B9695C-D9CE-40AB-8F84-231DCC412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BF0DA9F-B4F4-45C4-A652-FB9BBA0C42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3A0C579-C46F-4CAD-9C4F-7F9B08BB6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16.08.2019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8DE187F-FEC4-4FE0-A764-6BBD2E6CD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3D5C2BD-932F-44AD-9BFC-7B4F1BF1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984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19DABA-5EEA-4779-888D-33413B6B0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EC8EA59-535C-4D45-B06A-BBD767D06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14CFB1E-7C78-4701-AFD7-0D8BD9DA1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16.08.2019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372DEED-9A6D-4DB0-90ED-1F780F138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DF5FA30-706D-44A4-84A2-8C45F86B1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310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E962DCF-851F-42F6-BF63-BDA1BBCEC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CF52915-EC74-4B91-8BA6-57D0915BC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756C2FA-FEED-4A69-A15F-6E08BE142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16.08.2019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82FFF75-9806-400D-A3D1-50EF47ED9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BD46379-1CF3-4F2B-B789-1A8236DC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0614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C6E7D0-FC3A-4051-827C-BDCDCE281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F0E1C83-F5F9-4ECD-A474-38A349DB2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1A5538A-3DA4-4551-870E-2190B2B0F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16.08.2019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55809B8-75C9-493E-AC97-378CBB66C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3FE2C68-36B7-4B9A-A5ED-E65D7962A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201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575D0D-D9BC-41D5-98D2-5A19DF61E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7580D69-E308-458C-B9A7-84687FDED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EBA0FF0-A552-46D2-8255-8FEB32242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16.08.2019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F1FB3DA-67AD-4294-AFAD-56900C46B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5C5C4A3-FEF3-4B1E-98E9-F3D0D3C05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6219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70392A-B038-4DCA-869F-F1C0896BC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02EC8A9-A719-4BD4-8EEA-D993E1062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95A9288-BA54-4D07-B7BF-6C17D3EC0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9E9BD7E-3D98-4C03-B699-9735A05E9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16.08.2019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7E22F59-2E1A-4ADB-8A72-D077596A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3FFA99B-02E5-4709-837A-2783BFF7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125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2B80B1-0E30-4128-942F-B2A296A8C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4C23641-69FE-4D39-9554-0A099622A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FD7FDA4-8777-41BA-9652-B595F7469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5A71911-EEBF-4BD2-8C36-3ADAF54A42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60B87FB-EF4F-400D-8A37-237D8BE38B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FB31F90-86BC-4185-97DC-F2BE87CE8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16.08.2019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D500CF2-1EAE-4A25-861B-ED95E0F9B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B136DA8-5976-4F35-97A9-63769FF3F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7032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AEB3EA6-0696-4432-B826-FD4644531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7ED9560-8F67-478F-A27B-D2A0D6545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16.08.2019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FC4A25C-5B01-489C-A4E7-7CC7608A5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B9C54EA-9607-4CFA-8ED6-8D9E79368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3212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4321D86-8E0D-4BB0-AA03-911BE4663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16.08.2019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22362A4-B390-4FCD-BD38-22AAC6F9A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8FF9B87-3352-43AF-B5E4-5FB9A7258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790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0EB662-E60F-4837-AC35-31550A918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F94D66A-9CF2-44FA-B103-9BB8B331D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4F08FD9-2904-46E8-94D9-240FE73FC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7327547-B63E-479D-AAFA-662CAFBF2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16.08.2019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66B4F6C-E7A7-4AAB-BBFA-4145412D7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8E47FE3-47B2-41E3-AA8C-6C8BF9BF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448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85C90F-E506-48EB-A3F1-8445ED3E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4866ED0-9FD2-4975-BAEB-639D5C9367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804A426-6C85-4039-BF1D-1953F90B5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A24301D-E6FE-4473-A4C8-CD3D3EB4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A437-9262-4265-8270-5D77A6A35D0F}" type="datetimeFigureOut">
              <a:rPr lang="nb-NO" smtClean="0"/>
              <a:t>16.08.2019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A771B21-0B02-4C85-A452-E0DF5CA37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70E9C01-A14F-4F3B-8C59-FDFC7D460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933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7C2C827-9764-4D1E-9F2E-D59690911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B4FAE05-F182-4390-BFB1-432467059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D9D7A56-03FA-464F-85FA-F411B02B05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5A437-9262-4265-8270-5D77A6A35D0F}" type="datetimeFigureOut">
              <a:rPr lang="nb-NO" smtClean="0"/>
              <a:t>16.08.2019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A81C5F-99BB-4DE7-AD6A-5758930461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22D48B8-985D-413F-83E5-4BF6D779E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61AE6-C8A6-44BD-B86A-8F824BC37AA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337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407FEA-59DB-4053-9E8E-9925535B0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5775"/>
            <a:ext cx="9144000" cy="2486025"/>
          </a:xfrm>
        </p:spPr>
        <p:txBody>
          <a:bodyPr>
            <a:normAutofit fontScale="90000"/>
          </a:bodyPr>
          <a:lstStyle/>
          <a:p>
            <a:r>
              <a:rPr lang="nb-NO" sz="4900" dirty="0"/>
              <a:t>Presidentsamling 14 august 2019</a:t>
            </a:r>
            <a:br>
              <a:rPr lang="nb-NO" dirty="0"/>
            </a:br>
            <a:br>
              <a:rPr lang="nb-NO" dirty="0"/>
            </a:br>
            <a:r>
              <a:rPr lang="nb-NO" sz="3100" dirty="0"/>
              <a:t>Presentasjon ved Torbjørn Sakseide</a:t>
            </a:r>
            <a:br>
              <a:rPr lang="nb-NO" sz="3100" dirty="0"/>
            </a:br>
            <a:r>
              <a:rPr lang="nb-NO" sz="3100" dirty="0"/>
              <a:t>AG region 5</a:t>
            </a:r>
            <a:br>
              <a:rPr lang="nb-NO" sz="3100" dirty="0"/>
            </a:br>
            <a:r>
              <a:rPr lang="nb-NO" sz="3100" dirty="0"/>
              <a:t>Medlem Lier Øst </a:t>
            </a:r>
            <a:r>
              <a:rPr lang="nb-NO" sz="3100" dirty="0" err="1"/>
              <a:t>Rotary</a:t>
            </a:r>
            <a:r>
              <a:rPr lang="nb-NO" sz="3100" dirty="0"/>
              <a:t> klubb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5E8B902-D13C-428A-880B-0971022FE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52850"/>
            <a:ext cx="9144000" cy="2686049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3200" dirty="0"/>
              <a:t>Hvordan lede en klubb?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3200" dirty="0"/>
              <a:t>Fra Visjon til Strategi til Plan til Mål (et eksempel)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b-NO" sz="2800" dirty="0"/>
              <a:t>Grunnlag for rapportering i </a:t>
            </a:r>
            <a:r>
              <a:rPr lang="nb-NO" sz="2800" dirty="0" err="1"/>
              <a:t>Rotary</a:t>
            </a:r>
            <a:r>
              <a:rPr lang="nb-NO" sz="2800" dirty="0"/>
              <a:t> Club Central (RCC)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sz="3200" dirty="0"/>
              <a:t>Forslag til rolle og mål for en AG i D2310</a:t>
            </a:r>
          </a:p>
        </p:txBody>
      </p:sp>
    </p:spTree>
    <p:extLst>
      <p:ext uri="{BB962C8B-B14F-4D97-AF65-F5344CB8AC3E}">
        <p14:creationId xmlns:p14="http://schemas.microsoft.com/office/powerpoint/2010/main" val="1971464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876BE5-E420-4805-BB78-A65C05331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2600" y="371475"/>
            <a:ext cx="8410575" cy="933450"/>
          </a:xfrm>
        </p:spPr>
        <p:txBody>
          <a:bodyPr>
            <a:normAutofit/>
          </a:bodyPr>
          <a:lstStyle/>
          <a:p>
            <a:r>
              <a:rPr lang="nb-NO" sz="3600" dirty="0"/>
              <a:t>Ledelse – planlegge for de neste 3 årene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3903372-2334-4A46-8EDD-EA88B1C19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8763" y="2581272"/>
            <a:ext cx="2743200" cy="3429000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nb-NO" dirty="0"/>
              <a:t>SETTE RETNING</a:t>
            </a:r>
          </a:p>
          <a:p>
            <a:pPr algn="l"/>
            <a:r>
              <a:rPr lang="nb-NO" sz="2200" b="1" dirty="0"/>
              <a:t>Forstå</a:t>
            </a:r>
          </a:p>
          <a:p>
            <a:pPr algn="l"/>
            <a:r>
              <a:rPr lang="nb-NO" sz="1600" dirty="0"/>
              <a:t>Undersøke, avdekke og</a:t>
            </a:r>
          </a:p>
          <a:p>
            <a:pPr algn="l"/>
            <a:r>
              <a:rPr lang="nb-NO" sz="1600" dirty="0"/>
              <a:t>analysere behov og muligheter</a:t>
            </a:r>
          </a:p>
          <a:p>
            <a:pPr algn="l"/>
            <a:r>
              <a:rPr lang="nb-NO" sz="2200" b="1" dirty="0"/>
              <a:t>Prioritere og sette mål</a:t>
            </a:r>
          </a:p>
          <a:p>
            <a:pPr algn="l"/>
            <a:r>
              <a:rPr lang="nb-NO" sz="1600" dirty="0">
                <a:solidFill>
                  <a:srgbClr val="FF0000"/>
                </a:solidFill>
              </a:rPr>
              <a:t>Lage planer</a:t>
            </a:r>
          </a:p>
          <a:p>
            <a:pPr algn="l"/>
            <a:r>
              <a:rPr lang="nb-NO" sz="2200" b="1" dirty="0"/>
              <a:t>Delegere oppgaver</a:t>
            </a:r>
          </a:p>
        </p:txBody>
      </p:sp>
      <p:sp>
        <p:nvSpPr>
          <p:cNvPr id="4" name="Undertittel 2">
            <a:extLst>
              <a:ext uri="{FF2B5EF4-FFF2-40B4-BE49-F238E27FC236}">
                <a16:creationId xmlns:a16="http://schemas.microsoft.com/office/drawing/2014/main" id="{A4B183AA-5C4F-4D94-A652-024CC22C16AD}"/>
              </a:ext>
            </a:extLst>
          </p:cNvPr>
          <p:cNvSpPr txBox="1">
            <a:spLocks/>
          </p:cNvSpPr>
          <p:nvPr/>
        </p:nvSpPr>
        <p:spPr>
          <a:xfrm>
            <a:off x="4543425" y="2581272"/>
            <a:ext cx="2743200" cy="342900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2800" dirty="0"/>
              <a:t>ENGASJERE</a:t>
            </a:r>
          </a:p>
          <a:p>
            <a:pPr algn="l"/>
            <a:r>
              <a:rPr lang="nb-NO" sz="2600" b="1" dirty="0"/>
              <a:t>Involvere</a:t>
            </a:r>
          </a:p>
          <a:p>
            <a:pPr algn="l"/>
            <a:r>
              <a:rPr lang="nb-NO" sz="1600" dirty="0"/>
              <a:t>Lytte, stille spørsmål, kommunisere</a:t>
            </a:r>
          </a:p>
          <a:p>
            <a:pPr algn="l"/>
            <a:endParaRPr lang="nb-NO" sz="1600" dirty="0"/>
          </a:p>
          <a:p>
            <a:pPr algn="l"/>
            <a:r>
              <a:rPr lang="nb-NO" sz="2600" b="1" dirty="0"/>
              <a:t>Motivere</a:t>
            </a:r>
          </a:p>
          <a:p>
            <a:pPr algn="l"/>
            <a:r>
              <a:rPr lang="nb-NO" sz="1700" dirty="0"/>
              <a:t>Uttrykke positive forventninger</a:t>
            </a:r>
          </a:p>
          <a:p>
            <a:pPr algn="l"/>
            <a:endParaRPr lang="nb-NO" sz="2200" b="1" dirty="0"/>
          </a:p>
          <a:p>
            <a:pPr algn="l"/>
            <a:r>
              <a:rPr lang="nb-NO" sz="2600" b="1" dirty="0"/>
              <a:t>Samarbeide</a:t>
            </a:r>
          </a:p>
          <a:p>
            <a:pPr algn="l"/>
            <a:r>
              <a:rPr lang="nb-NO" sz="1800" dirty="0"/>
              <a:t>Legge til rette for godt samarbeid</a:t>
            </a:r>
          </a:p>
        </p:txBody>
      </p:sp>
      <p:sp>
        <p:nvSpPr>
          <p:cNvPr id="5" name="Undertittel 2">
            <a:extLst>
              <a:ext uri="{FF2B5EF4-FFF2-40B4-BE49-F238E27FC236}">
                <a16:creationId xmlns:a16="http://schemas.microsoft.com/office/drawing/2014/main" id="{7D92F470-3352-4D22-8A2D-DB969D19FA63}"/>
              </a:ext>
            </a:extLst>
          </p:cNvPr>
          <p:cNvSpPr txBox="1">
            <a:spLocks/>
          </p:cNvSpPr>
          <p:nvPr/>
        </p:nvSpPr>
        <p:spPr>
          <a:xfrm>
            <a:off x="7829550" y="2581271"/>
            <a:ext cx="2743200" cy="342900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dirty="0"/>
              <a:t>GJENNOMFØRE</a:t>
            </a:r>
          </a:p>
          <a:p>
            <a:pPr algn="l"/>
            <a:r>
              <a:rPr lang="nb-NO" sz="2200" b="1" dirty="0"/>
              <a:t>Følge opp</a:t>
            </a:r>
          </a:p>
          <a:p>
            <a:pPr algn="l"/>
            <a:r>
              <a:rPr lang="nb-NO" sz="1600" dirty="0">
                <a:solidFill>
                  <a:srgbClr val="FF0000"/>
                </a:solidFill>
              </a:rPr>
              <a:t>Oppgaver, mål og resultater</a:t>
            </a:r>
          </a:p>
          <a:p>
            <a:pPr algn="l"/>
            <a:endParaRPr lang="nb-NO" sz="1600" dirty="0"/>
          </a:p>
          <a:p>
            <a:pPr algn="l"/>
            <a:r>
              <a:rPr lang="nb-NO" sz="2200" b="1" dirty="0"/>
              <a:t>Gi tilbakemelding</a:t>
            </a:r>
          </a:p>
          <a:p>
            <a:pPr algn="l"/>
            <a:r>
              <a:rPr lang="nb-NO" sz="1600" dirty="0"/>
              <a:t>Anerkjennelse og konsekvenser</a:t>
            </a:r>
          </a:p>
          <a:p>
            <a:pPr algn="l"/>
            <a:r>
              <a:rPr lang="nb-NO" sz="2200" b="1" dirty="0"/>
              <a:t>Evaluere og lære</a:t>
            </a:r>
          </a:p>
          <a:p>
            <a:pPr algn="l"/>
            <a:endParaRPr lang="nb-NO" sz="1800" dirty="0"/>
          </a:p>
        </p:txBody>
      </p:sp>
      <p:sp>
        <p:nvSpPr>
          <p:cNvPr id="6" name="Tittel 1">
            <a:extLst>
              <a:ext uri="{FF2B5EF4-FFF2-40B4-BE49-F238E27FC236}">
                <a16:creationId xmlns:a16="http://schemas.microsoft.com/office/drawing/2014/main" id="{78F9235E-03C5-4831-8FD3-6F90D6C07D5C}"/>
              </a:ext>
            </a:extLst>
          </p:cNvPr>
          <p:cNvSpPr txBox="1">
            <a:spLocks/>
          </p:cNvSpPr>
          <p:nvPr/>
        </p:nvSpPr>
        <p:spPr>
          <a:xfrm>
            <a:off x="1428750" y="1476373"/>
            <a:ext cx="9144000" cy="933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800" dirty="0"/>
              <a:t>VÆRE ROLLEMODELL</a:t>
            </a:r>
          </a:p>
        </p:txBody>
      </p:sp>
      <p:sp>
        <p:nvSpPr>
          <p:cNvPr id="9" name="Pil: høyre 8">
            <a:extLst>
              <a:ext uri="{FF2B5EF4-FFF2-40B4-BE49-F238E27FC236}">
                <a16:creationId xmlns:a16="http://schemas.microsoft.com/office/drawing/2014/main" id="{85AFB75C-8F61-4097-B67A-FC8E44711BDA}"/>
              </a:ext>
            </a:extLst>
          </p:cNvPr>
          <p:cNvSpPr/>
          <p:nvPr/>
        </p:nvSpPr>
        <p:spPr>
          <a:xfrm>
            <a:off x="7905750" y="1943098"/>
            <a:ext cx="26670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Pil: høyre 9">
            <a:extLst>
              <a:ext uri="{FF2B5EF4-FFF2-40B4-BE49-F238E27FC236}">
                <a16:creationId xmlns:a16="http://schemas.microsoft.com/office/drawing/2014/main" id="{E97A70F6-941C-4D39-AF63-1B905F8076BE}"/>
              </a:ext>
            </a:extLst>
          </p:cNvPr>
          <p:cNvSpPr/>
          <p:nvPr/>
        </p:nvSpPr>
        <p:spPr>
          <a:xfrm flipH="1">
            <a:off x="1528763" y="1859086"/>
            <a:ext cx="246221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8722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676BF7-ECE2-41A7-8AB0-AEF3E56E0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5025"/>
          </a:xfrm>
        </p:spPr>
        <p:txBody>
          <a:bodyPr>
            <a:normAutofit/>
          </a:bodyPr>
          <a:lstStyle/>
          <a:p>
            <a:pPr algn="ctr"/>
            <a:r>
              <a:rPr lang="nb-NO" sz="3200" b="1" dirty="0"/>
              <a:t>Lederskap som president – momenter til vurdering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17164BA-1BF9-4102-B197-22EED7AAD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163" y="1200150"/>
            <a:ext cx="10515600" cy="5353812"/>
          </a:xfrm>
        </p:spPr>
        <p:txBody>
          <a:bodyPr>
            <a:normAutofit fontScale="77500" lnSpcReduction="20000"/>
          </a:bodyPr>
          <a:lstStyle/>
          <a:p>
            <a:r>
              <a:rPr lang="nb-NO" dirty="0"/>
              <a:t>Ydmykhet </a:t>
            </a:r>
            <a:r>
              <a:rPr lang="nb-NO" dirty="0" err="1"/>
              <a:t>ifht</a:t>
            </a:r>
            <a:r>
              <a:rPr lang="nb-NO" dirty="0"/>
              <a:t> klubbens kultur og historie</a:t>
            </a:r>
          </a:p>
          <a:p>
            <a:r>
              <a:rPr lang="nb-NO" dirty="0"/>
              <a:t>Omsorg (følge opp hvert enkelt medlem, ansvar for oppfølging)</a:t>
            </a:r>
          </a:p>
          <a:p>
            <a:r>
              <a:rPr lang="nb-NO" dirty="0"/>
              <a:t>Inkludering (fokus på nye medlemmer, sørge for at alle bidrar i klubbarbeidet) </a:t>
            </a:r>
          </a:p>
          <a:p>
            <a:r>
              <a:rPr lang="nb-NO" dirty="0"/>
              <a:t>Inspirere/motivere</a:t>
            </a:r>
          </a:p>
          <a:p>
            <a:r>
              <a:rPr lang="nb-NO" dirty="0"/>
              <a:t>Nettverksbygging (relasjoner internt og eksternt, </a:t>
            </a:r>
            <a:r>
              <a:rPr lang="nb-NO" dirty="0" err="1"/>
              <a:t>evt</a:t>
            </a:r>
            <a:r>
              <a:rPr lang="nb-NO" dirty="0"/>
              <a:t> samarbeid med andre klubber)</a:t>
            </a:r>
          </a:p>
          <a:p>
            <a:r>
              <a:rPr lang="nb-NO" dirty="0"/>
              <a:t>Informasjon (hva skjer sentralt, regionalt i </a:t>
            </a:r>
            <a:r>
              <a:rPr lang="nb-NO" dirty="0" err="1"/>
              <a:t>Rotary</a:t>
            </a:r>
            <a:r>
              <a:rPr lang="nb-NO" dirty="0"/>
              <a:t>)</a:t>
            </a:r>
          </a:p>
          <a:p>
            <a:r>
              <a:rPr lang="nb-NO" dirty="0"/>
              <a:t>Kommunikasjon internt/eksternt (PR og markedsføring)</a:t>
            </a:r>
          </a:p>
          <a:p>
            <a:r>
              <a:rPr lang="nb-NO" dirty="0"/>
              <a:t>Målfokus – utarbeide adekvate arbeidsplaner med målsettinger, og med definert ansvar og oppgaver for komiteene</a:t>
            </a:r>
          </a:p>
          <a:p>
            <a:r>
              <a:rPr lang="nb-NO" dirty="0"/>
              <a:t>Utvikling/fornying (tilpasning til </a:t>
            </a:r>
            <a:r>
              <a:rPr lang="nb-NO" dirty="0" err="1"/>
              <a:t>Rotarys</a:t>
            </a:r>
            <a:r>
              <a:rPr lang="nb-NO" dirty="0"/>
              <a:t> og samfunnets utvikling, identifisere nye prosjekter eller avvikle «gamle» prosjekter)</a:t>
            </a:r>
          </a:p>
          <a:p>
            <a:r>
              <a:rPr lang="nb-NO" dirty="0"/>
              <a:t>Oppfølging og kvalitetssikring</a:t>
            </a:r>
          </a:p>
          <a:p>
            <a:r>
              <a:rPr lang="nb-NO" dirty="0"/>
              <a:t>Sikre tidlig og grundig overlapp/opplæring/kompetanseoverføring til/med neste president (og styrets øvrige medlemmer)</a:t>
            </a:r>
          </a:p>
          <a:p>
            <a:r>
              <a:rPr lang="nb-NO" dirty="0"/>
              <a:t>Sikre at alle tidsfrister blir overholdt </a:t>
            </a:r>
            <a:r>
              <a:rPr lang="nb-NO" dirty="0" err="1"/>
              <a:t>iht</a:t>
            </a:r>
            <a:r>
              <a:rPr lang="nb-NO" dirty="0"/>
              <a:t> RI og D2310</a:t>
            </a:r>
          </a:p>
        </p:txBody>
      </p:sp>
    </p:spTree>
    <p:extLst>
      <p:ext uri="{BB962C8B-B14F-4D97-AF65-F5344CB8AC3E}">
        <p14:creationId xmlns:p14="http://schemas.microsoft.com/office/powerpoint/2010/main" val="27435132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92F1C3-39AC-471F-8A87-5EF3D6033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Visjon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7E73ED-7CBD-4377-A67D-6C9806BD7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XYZ </a:t>
            </a:r>
            <a:r>
              <a:rPr lang="nb-NO" sz="3600" dirty="0" err="1"/>
              <a:t>Rotary</a:t>
            </a:r>
            <a:r>
              <a:rPr lang="nb-NO" sz="3600" dirty="0"/>
              <a:t> klubb skal være en dynamisk og bærekraftig klubb som gjennom gode programmer, prosjekter og aktiviteter gir grunnlag for aktiv rekruttering, styrking av det gode samholdet og utviklingen av yrkesnettverket</a:t>
            </a:r>
          </a:p>
        </p:txBody>
      </p:sp>
    </p:spTree>
    <p:extLst>
      <p:ext uri="{BB962C8B-B14F-4D97-AF65-F5344CB8AC3E}">
        <p14:creationId xmlns:p14="http://schemas.microsoft.com/office/powerpoint/2010/main" val="31145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0516D39D-E150-4B80-964D-89E9D6DC1B6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is-IS" altLang="nb-NO" dirty="0">
                <a:latin typeface="Arial Narrow" panose="020B0606020202030204" pitchFamily="34" charset="0"/>
              </a:rPr>
              <a:t>Mål 2019-2020:</a:t>
            </a:r>
            <a:endParaRPr lang="en-US" altLang="nb-NO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EAF6E-2CC6-45B6-AA63-C00880CF9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775" y="1819372"/>
            <a:ext cx="8509000" cy="4733827"/>
          </a:xfrm>
        </p:spPr>
        <p:txBody>
          <a:bodyPr vert="horz" lIns="0" tIns="0" rIns="0" bIns="0" rtlCol="0">
            <a:normAutofit lnSpcReduction="10000"/>
          </a:bodyPr>
          <a:lstStyle/>
          <a:p>
            <a:pPr marL="571500" indent="-457200">
              <a:spcAft>
                <a:spcPts val="900"/>
              </a:spcAft>
              <a:buClr>
                <a:schemeClr val="accent1"/>
              </a:buClr>
              <a:buSzPct val="125000"/>
              <a:defRPr/>
            </a:pPr>
            <a:r>
              <a:rPr lang="nb-NO" sz="2000" dirty="0"/>
              <a:t>Ha gjennomført minimum1-2 aktiviteter som kan tiltrekke potensielle fremtidige medlemmer </a:t>
            </a:r>
          </a:p>
          <a:p>
            <a:pPr marL="571500" indent="-457200">
              <a:spcAft>
                <a:spcPts val="900"/>
              </a:spcAft>
              <a:buClr>
                <a:schemeClr val="accent1"/>
              </a:buClr>
              <a:buSzPct val="125000"/>
              <a:defRPr/>
            </a:pPr>
            <a:r>
              <a:rPr lang="nb-NO" sz="2000" dirty="0"/>
              <a:t>Ha økt antall medlemmer med 4 som gjenspeiler mangfoldet i samfunnet og lokalmiljøet</a:t>
            </a:r>
          </a:p>
          <a:p>
            <a:pPr marL="571500" indent="-457200">
              <a:spcAft>
                <a:spcPts val="900"/>
              </a:spcAft>
              <a:buClr>
                <a:schemeClr val="accent1"/>
              </a:buClr>
              <a:buSzPct val="125000"/>
              <a:defRPr/>
            </a:pPr>
            <a:r>
              <a:rPr lang="nb-NO" sz="2000" dirty="0"/>
              <a:t>Ha redusert gjennomsnittsalderen (nå XY år) gjennom aktiv rekruttering</a:t>
            </a:r>
          </a:p>
          <a:p>
            <a:pPr marL="571500" indent="-457200">
              <a:spcAft>
                <a:spcPts val="900"/>
              </a:spcAft>
              <a:buClr>
                <a:schemeClr val="accent1"/>
              </a:buClr>
              <a:buSzPct val="125000"/>
              <a:defRPr/>
            </a:pPr>
            <a:r>
              <a:rPr lang="nb-NO" sz="2000" dirty="0"/>
              <a:t>Ha økt fremmøtet fra </a:t>
            </a:r>
            <a:r>
              <a:rPr lang="nb-NO" sz="2000" dirty="0" err="1"/>
              <a:t>X</a:t>
            </a:r>
            <a:r>
              <a:rPr lang="nb-NO" sz="2000" dirty="0"/>
              <a:t>% til Y% ved attraktive foredrag og meningsfylte  aktiviteter</a:t>
            </a:r>
          </a:p>
          <a:p>
            <a:pPr marL="571500" indent="-457200">
              <a:spcAft>
                <a:spcPts val="900"/>
              </a:spcAft>
              <a:buClr>
                <a:schemeClr val="accent1"/>
              </a:buClr>
              <a:buSzPct val="125000"/>
              <a:defRPr/>
            </a:pPr>
            <a:r>
              <a:rPr lang="nb-NO" sz="2000" dirty="0"/>
              <a:t>Ha gjennomført prosjekt «Ditt»</a:t>
            </a:r>
          </a:p>
          <a:p>
            <a:pPr marL="571500" indent="-457200">
              <a:spcAft>
                <a:spcPts val="900"/>
              </a:spcAft>
              <a:buClr>
                <a:schemeClr val="accent1"/>
              </a:buClr>
              <a:buSzPct val="125000"/>
              <a:defRPr/>
            </a:pPr>
            <a:r>
              <a:rPr lang="nb-NO" sz="2000" dirty="0"/>
              <a:t>Ha gjennomført prosjekt «Datt»</a:t>
            </a:r>
          </a:p>
          <a:p>
            <a:pPr marL="571500" indent="-457200">
              <a:spcAft>
                <a:spcPts val="900"/>
              </a:spcAft>
              <a:buClr>
                <a:schemeClr val="accent1"/>
              </a:buClr>
              <a:buSzPct val="125000"/>
              <a:defRPr/>
            </a:pPr>
            <a:r>
              <a:rPr lang="nb-NO" sz="2000" dirty="0"/>
              <a:t>Ha vurdert andre prosjekter og aktiviteter som fremmer rekruttering</a:t>
            </a:r>
          </a:p>
          <a:p>
            <a:pPr marL="571500" indent="-457200">
              <a:spcAft>
                <a:spcPts val="900"/>
              </a:spcAft>
              <a:buClr>
                <a:schemeClr val="accent1"/>
              </a:buClr>
              <a:buSzPct val="125000"/>
              <a:defRPr/>
            </a:pPr>
            <a:r>
              <a:rPr lang="nb-NO" sz="2000" dirty="0"/>
              <a:t>Ha videreført det gode miljøet og kameratskapet gjennom sosialt samvær og spennende programmer og aktiviteter</a:t>
            </a:r>
          </a:p>
          <a:p>
            <a:pPr marL="114300" indent="0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endParaRPr lang="nb-NO" sz="2000" dirty="0"/>
          </a:p>
          <a:p>
            <a:pPr marL="114300" indent="0">
              <a:spcAft>
                <a:spcPts val="900"/>
              </a:spcAft>
              <a:buClr>
                <a:schemeClr val="accent1"/>
              </a:buClr>
              <a:buSzPct val="125000"/>
              <a:buNone/>
              <a:defRPr/>
            </a:pPr>
            <a:endParaRPr lang="nb-NO" dirty="0"/>
          </a:p>
          <a:p>
            <a:pPr marL="339725" indent="-225425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700" dirty="0"/>
          </a:p>
          <a:p>
            <a:pPr marL="339725" indent="-225425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700" dirty="0"/>
          </a:p>
          <a:p>
            <a:pPr marL="339725" indent="-225425">
              <a:spcAft>
                <a:spcPts val="900"/>
              </a:spcAft>
              <a:buClr>
                <a:schemeClr val="accent1"/>
              </a:buClr>
              <a:buSzPct val="125000"/>
              <a:buFont typeface="Wingdings" charset="2"/>
              <a:buChar char="§"/>
              <a:defRPr/>
            </a:pPr>
            <a:endParaRPr lang="en-US" sz="1700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92F1C3-39AC-471F-8A87-5EF3D6033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5925"/>
          </a:xfrm>
        </p:spPr>
        <p:txBody>
          <a:bodyPr>
            <a:normAutofit fontScale="90000"/>
          </a:bodyPr>
          <a:lstStyle/>
          <a:p>
            <a:pPr algn="ctr"/>
            <a:r>
              <a:rPr lang="nb-NO" sz="3200" dirty="0"/>
              <a:t>Strategi/Plan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7E73ED-7CBD-4377-A67D-6C9806BD7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781050"/>
            <a:ext cx="11391899" cy="5711825"/>
          </a:xfrm>
        </p:spPr>
        <p:txBody>
          <a:bodyPr>
            <a:noAutofit/>
          </a:bodyPr>
          <a:lstStyle/>
          <a:p>
            <a:r>
              <a:rPr lang="nb-NO" sz="2400" dirty="0"/>
              <a:t>Klubben må sørge for aktiv rekruttering av nye medlemmer da gjennomsnittsalderen er XY år. Samtidig er det viktig å motivere medlemmene til å fortsette medlemskapet. Det er en prioritert oppgave til å vise omsorg for de som sliter med aldersproblemer/nedsatt helsetilstand. Det skal etableres faste kontaktpersoner med ansvar for oppfølging av den enkelte</a:t>
            </a:r>
          </a:p>
          <a:p>
            <a:r>
              <a:rPr lang="nb-NO" sz="2400" dirty="0"/>
              <a:t>Målgruppen er primært yrkesaktive og det må skapes en arena hvor </a:t>
            </a:r>
            <a:r>
              <a:rPr lang="nb-NO" sz="2400" dirty="0" err="1"/>
              <a:t>Rotary</a:t>
            </a:r>
            <a:r>
              <a:rPr lang="nb-NO" sz="2400" dirty="0"/>
              <a:t> generelt og XYZ RK spesielt blir markedsført i lokalsamfunnet.</a:t>
            </a:r>
          </a:p>
          <a:p>
            <a:r>
              <a:rPr lang="nb-NO" sz="2400" dirty="0"/>
              <a:t>Markedsføringen må styrkes gjennom innlegg i lokale media, men også gjennom aktiv bruk av sosiale medier. Det må utvikles en plan for å etablere et nettverk av potensielle medlemmer gjennom venner, bekjente og naboer.</a:t>
            </a:r>
          </a:p>
          <a:p>
            <a:r>
              <a:rPr lang="nb-NO" sz="2400" dirty="0"/>
              <a:t>Klubben vil bruke prosjekter som «ditt» og «datt» som verktøy for å markedsføre prosjekter som gagner lokalsamfunnet.</a:t>
            </a:r>
          </a:p>
          <a:p>
            <a:r>
              <a:rPr lang="nb-NO" sz="2400" dirty="0"/>
              <a:t>Klubben må vurdere å arrangere møteplasser for yrkesaktive, innovatører og grundere med dagsaktuelle temaer som visualiserer framtidige utfordringer for kommunens innbyggere. Det blir avgjørende at man makter å invitere ressurspersoner som kan tiltrekke et bredt publikum og derved fremtidige rotarianere.</a:t>
            </a:r>
          </a:p>
        </p:txBody>
      </p:sp>
    </p:spTree>
    <p:extLst>
      <p:ext uri="{BB962C8B-B14F-4D97-AF65-F5344CB8AC3E}">
        <p14:creationId xmlns:p14="http://schemas.microsoft.com/office/powerpoint/2010/main" val="2863307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92F1C3-39AC-471F-8A87-5EF3D6033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5925"/>
          </a:xfrm>
        </p:spPr>
        <p:txBody>
          <a:bodyPr>
            <a:normAutofit fontScale="90000"/>
          </a:bodyPr>
          <a:lstStyle/>
          <a:p>
            <a:pPr algn="ctr"/>
            <a:r>
              <a:rPr lang="nb-NO" sz="3200" dirty="0"/>
              <a:t>Strategi/Plan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27E73ED-7CBD-4377-A67D-6C9806BD7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047750"/>
            <a:ext cx="11391899" cy="5445125"/>
          </a:xfrm>
        </p:spPr>
        <p:txBody>
          <a:bodyPr>
            <a:noAutofit/>
          </a:bodyPr>
          <a:lstStyle/>
          <a:p>
            <a:r>
              <a:rPr lang="nb-NO" sz="2400" dirty="0"/>
              <a:t>Klubben skal ha et opplegg for etablering av fadderordninger for nye medlemmer </a:t>
            </a:r>
            <a:r>
              <a:rPr lang="nb-NO" sz="2400" dirty="0" err="1"/>
              <a:t>iht</a:t>
            </a:r>
            <a:r>
              <a:rPr lang="nb-NO" sz="2400" dirty="0"/>
              <a:t> klubbhåndboken. Klubbhåndboken skal revideres/oppdateres årlig</a:t>
            </a:r>
          </a:p>
          <a:p>
            <a:r>
              <a:rPr lang="nb-NO" sz="2400" dirty="0"/>
              <a:t>Et av suksesskriteriene er at medlemmene bidrar aktivt for å legge til rette for at prosjekter og aktiviteter som fokuserer på medlemsutvikling blir realisert. Medlemmene må være motiverte for å nå våre mål som et team. </a:t>
            </a:r>
          </a:p>
          <a:p>
            <a:r>
              <a:rPr lang="nb-NO" sz="2400" dirty="0"/>
              <a:t>Den største trusselen mot å nå våre mål er likegyldighet og mangel på handlekraft og initiativ. Det skal derfor utvikles konkrete oppgaver til klubbens komiteer for å sikre engasjement og handlekraft. Komiteene vil rapportere månedlig om komiteenes aktiviteter og engasjementer.</a:t>
            </a:r>
          </a:p>
          <a:p>
            <a:r>
              <a:rPr lang="nb-NO" sz="2400" dirty="0"/>
              <a:t>Klubben skal også bidra aktivt til samarbeid med andre klubber i regionen for å markedsføre </a:t>
            </a:r>
            <a:r>
              <a:rPr lang="nb-NO" sz="2400" dirty="0" err="1"/>
              <a:t>Rotary</a:t>
            </a:r>
            <a:r>
              <a:rPr lang="nb-NO" sz="2400" dirty="0"/>
              <a:t> generelt men også benytte arenaer for gjensidig ideutveksling og mulige samarbeidprosjekter.</a:t>
            </a:r>
          </a:p>
          <a:p>
            <a:r>
              <a:rPr lang="nb-NO" sz="2400" dirty="0"/>
              <a:t>Klubben skal aktivt sørge for at klubbens medlemmer blir gitt anledning til videreutvikling. Det skal stimuleres deltakelse på </a:t>
            </a:r>
            <a:r>
              <a:rPr lang="nb-NO" sz="2400" dirty="0" err="1"/>
              <a:t>Rotary</a:t>
            </a:r>
            <a:r>
              <a:rPr lang="nb-NO" sz="2400" dirty="0"/>
              <a:t> </a:t>
            </a:r>
            <a:r>
              <a:rPr lang="nb-NO" sz="2400" dirty="0" err="1"/>
              <a:t>Leadership</a:t>
            </a:r>
            <a:r>
              <a:rPr lang="nb-NO" sz="2400" dirty="0"/>
              <a:t> </a:t>
            </a:r>
            <a:r>
              <a:rPr lang="nb-NO" sz="2400" dirty="0" err="1"/>
              <a:t>Institute</a:t>
            </a:r>
            <a:r>
              <a:rPr lang="nb-NO" sz="2400" dirty="0"/>
              <a:t> (RLI)</a:t>
            </a:r>
          </a:p>
          <a:p>
            <a:r>
              <a:rPr lang="nb-NO" sz="2400" dirty="0"/>
              <a:t>Klubben skal være aktiv i aktiviteter for ungdom (RYLA eksempelvis)</a:t>
            </a:r>
          </a:p>
        </p:txBody>
      </p:sp>
    </p:spTree>
    <p:extLst>
      <p:ext uri="{BB962C8B-B14F-4D97-AF65-F5344CB8AC3E}">
        <p14:creationId xmlns:p14="http://schemas.microsoft.com/office/powerpoint/2010/main" val="1716809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1134BAE-EF04-4893-888D-5FF161B24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5761"/>
            <a:ext cx="9144000" cy="1015364"/>
          </a:xfrm>
        </p:spPr>
        <p:txBody>
          <a:bodyPr>
            <a:noAutofit/>
          </a:bodyPr>
          <a:lstStyle/>
          <a:p>
            <a:r>
              <a:rPr lang="nb-NO" sz="3600" dirty="0"/>
              <a:t>FORSLAG ROLLE OG MÅL FOR AG I D2310 </a:t>
            </a:r>
            <a:br>
              <a:rPr lang="nb-NO" sz="3600" dirty="0"/>
            </a:br>
            <a:r>
              <a:rPr lang="nb-NO" sz="3600" dirty="0"/>
              <a:t>2019-2020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1EF7E80-62BA-4E55-91E1-7E33F44A6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1381125"/>
            <a:ext cx="10458450" cy="5305425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nb-NO" dirty="0"/>
              <a:t>Mål: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Arrangere Presidentforum 3 ganger årlig (</a:t>
            </a:r>
            <a:r>
              <a:rPr lang="nb-NO" dirty="0" err="1"/>
              <a:t>sep</a:t>
            </a:r>
            <a:r>
              <a:rPr lang="nb-NO" dirty="0"/>
              <a:t>, jan og mai tentativt)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Sørge for at klubbene oppdaterer Medlemsnett </a:t>
            </a:r>
            <a:r>
              <a:rPr lang="nb-NO" dirty="0" err="1"/>
              <a:t>iht</a:t>
            </a:r>
            <a:r>
              <a:rPr lang="nb-NO" dirty="0"/>
              <a:t> tidsfrister (klubbstyre og roller)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Få klubbene til å bruke </a:t>
            </a:r>
            <a:r>
              <a:rPr lang="nb-NO" dirty="0" err="1"/>
              <a:t>Rotary</a:t>
            </a:r>
            <a:r>
              <a:rPr lang="nb-NO" dirty="0"/>
              <a:t> Club Central (RCC) aktivt og rapportere </a:t>
            </a:r>
            <a:r>
              <a:rPr lang="nb-NO" dirty="0" err="1"/>
              <a:t>iht</a:t>
            </a:r>
            <a:r>
              <a:rPr lang="nb-NO" dirty="0"/>
              <a:t> tidsfrister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Assistere klubbene med å utarbeide en systematisk tilnærming til planlegging (visjon, strategi, handlingsplan, mål)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Motivere klubbene til å delta på møter i distriktets regi (distriktskonferanse, årsmøte, distriktstrening, presidentsamlinger og PETS)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Planlegge, tilrettelegge og arrangere 2 intercitymøter eller tilsvarende felles prosjekter mellom klubbene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Motivere klubbene å planlegge og gjennomføre andre felles prosjekter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Motivere klubbene til å bidra til End Polio </a:t>
            </a:r>
            <a:r>
              <a:rPr lang="nb-NO" dirty="0" err="1"/>
              <a:t>Now</a:t>
            </a:r>
            <a:r>
              <a:rPr lang="nb-NO" dirty="0"/>
              <a:t> og TRF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Påvirke klubbene til å bidra med kandidater til RYLA og til annet ungdomsarbeid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Motivere klubbene til aktiv markedsføring av </a:t>
            </a:r>
            <a:r>
              <a:rPr lang="nb-NO" dirty="0" err="1"/>
              <a:t>Rotary</a:t>
            </a:r>
            <a:r>
              <a:rPr lang="nb-NO" dirty="0"/>
              <a:t> generelt og på intercitymøter spesielt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Motivere klubbene til å sende representanter på RLI, målgruppe er innkommende presidenter, sekretær og «yngre» medlemmer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Motivere klubbene til å sikre årlig TRF sertifisering (et medlem pr klubb)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Fremme kandidat fra region </a:t>
            </a:r>
            <a:r>
              <a:rPr lang="nb-NO" dirty="0" err="1"/>
              <a:t>X</a:t>
            </a:r>
            <a:r>
              <a:rPr lang="nb-NO" dirty="0"/>
              <a:t> som «Årets rotarianer» etter innspill fra klubbene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b-NO" dirty="0"/>
              <a:t>Motivere klubbene til å etablere rutiner for tildeling av Paul Harris </a:t>
            </a:r>
            <a:r>
              <a:rPr lang="nb-NO" dirty="0" err="1"/>
              <a:t>Felleowship</a:t>
            </a:r>
            <a:r>
              <a:rPr lang="nb-NO" dirty="0"/>
              <a:t> (PHF) </a:t>
            </a:r>
            <a:r>
              <a:rPr lang="nb-NO" dirty="0" err="1"/>
              <a:t>iht</a:t>
            </a:r>
            <a:r>
              <a:rPr lang="nb-NO" dirty="0"/>
              <a:t> statuttene for tildeling</a:t>
            </a:r>
          </a:p>
        </p:txBody>
      </p:sp>
    </p:spTree>
    <p:extLst>
      <p:ext uri="{BB962C8B-B14F-4D97-AF65-F5344CB8AC3E}">
        <p14:creationId xmlns:p14="http://schemas.microsoft.com/office/powerpoint/2010/main" val="934366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946</Words>
  <Application>Microsoft Office PowerPoint</Application>
  <PresentationFormat>Widescreen</PresentationFormat>
  <Paragraphs>87</Paragraphs>
  <Slides>8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Wingdings</vt:lpstr>
      <vt:lpstr>Office-tema</vt:lpstr>
      <vt:lpstr>Presidentsamling 14 august 2019  Presentasjon ved Torbjørn Sakseide AG region 5 Medlem Lier Øst Rotary klubb</vt:lpstr>
      <vt:lpstr>Ledelse – planlegge for de neste 3 årene</vt:lpstr>
      <vt:lpstr>Lederskap som president – momenter til vurdering</vt:lpstr>
      <vt:lpstr>Visjon</vt:lpstr>
      <vt:lpstr>Mål 2019-2020:</vt:lpstr>
      <vt:lpstr>Strategi/Plan</vt:lpstr>
      <vt:lpstr>Strategi/Plan</vt:lpstr>
      <vt:lpstr>FORSLAG ROLLE OG MÅL FOR AG I D2310  2019-2020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Ledelsesprinsipper for Presidenter</dc:title>
  <dc:creator>Torbjorn Sakseide</dc:creator>
  <cp:lastModifiedBy>Torbjorn Sakseide</cp:lastModifiedBy>
  <cp:revision>17</cp:revision>
  <dcterms:created xsi:type="dcterms:W3CDTF">2019-03-11T21:13:17Z</dcterms:created>
  <dcterms:modified xsi:type="dcterms:W3CDTF">2019-08-16T15:00:46Z</dcterms:modified>
</cp:coreProperties>
</file>