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19" r:id="rId5"/>
    <p:sldId id="513" r:id="rId6"/>
    <p:sldId id="377" r:id="rId7"/>
    <p:sldId id="487" r:id="rId8"/>
    <p:sldId id="543" r:id="rId9"/>
    <p:sldId id="549" r:id="rId10"/>
    <p:sldId id="516" r:id="rId11"/>
    <p:sldId id="538" r:id="rId12"/>
    <p:sldId id="550" r:id="rId13"/>
    <p:sldId id="539" r:id="rId14"/>
    <p:sldId id="541" r:id="rId15"/>
    <p:sldId id="551" r:id="rId16"/>
    <p:sldId id="552" r:id="rId17"/>
    <p:sldId id="537" r:id="rId18"/>
    <p:sldId id="547" r:id="rId19"/>
    <p:sldId id="5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D9255C"/>
    <a:srgbClr val="F7A81B"/>
    <a:srgbClr val="E7B20C"/>
    <a:srgbClr val="48595D"/>
    <a:srgbClr val="17458F"/>
    <a:srgbClr val="5B4023"/>
    <a:srgbClr val="AB7942"/>
    <a:srgbClr val="FF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68209" autoAdjust="0"/>
  </p:normalViewPr>
  <p:slideViewPr>
    <p:cSldViewPr snapToGrid="0" showGuides="1">
      <p:cViewPr varScale="1">
        <p:scale>
          <a:sx n="48" d="100"/>
          <a:sy n="48" d="100"/>
        </p:scale>
        <p:origin x="1306" y="245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4290"/>
    </p:cViewPr>
  </p:sorterViewPr>
  <p:notesViewPr>
    <p:cSldViewPr snapToGrid="0">
      <p:cViewPr varScale="1">
        <p:scale>
          <a:sx n="149" d="100"/>
          <a:sy n="149" d="100"/>
        </p:scale>
        <p:origin x="37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9D410-BB12-4ADF-8A2E-6B6CD29E5A6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5E37BEB-E1A2-4AA9-99A2-D721E128AD14}">
      <dgm:prSet phldrT="[Text]" custT="1"/>
      <dgm:spPr/>
      <dgm:t>
        <a:bodyPr/>
        <a:lstStyle/>
        <a:p>
          <a:r>
            <a:rPr lang="nb-NO" sz="2000" dirty="0">
              <a:solidFill>
                <a:schemeClr val="bg1"/>
              </a:solidFill>
            </a:rPr>
            <a:t>«Interessert»</a:t>
          </a:r>
        </a:p>
        <a:p>
          <a:endParaRPr lang="nb-NO" sz="800" dirty="0">
            <a:solidFill>
              <a:schemeClr val="bg1"/>
            </a:solidFill>
          </a:endParaRPr>
        </a:p>
        <a:p>
          <a:r>
            <a:rPr lang="nb-NO" sz="2000" dirty="0">
              <a:solidFill>
                <a:schemeClr val="bg1"/>
              </a:solidFill>
            </a:rPr>
            <a:t>Behov: </a:t>
          </a:r>
        </a:p>
        <a:p>
          <a:r>
            <a:rPr lang="nb-NO" sz="2000" noProof="0" dirty="0">
              <a:solidFill>
                <a:schemeClr val="bg1"/>
              </a:solidFill>
            </a:rPr>
            <a:t>Vi skal være lette å finne, åpenhet, tydelig utvalg og oppmuntring til at </a:t>
          </a:r>
          <a:r>
            <a:rPr lang="nb-NO" sz="2000" noProof="0" dirty="0" err="1">
              <a:solidFill>
                <a:schemeClr val="bg1"/>
              </a:solidFill>
            </a:rPr>
            <a:t>deltage</a:t>
          </a:r>
          <a:endParaRPr lang="nb-NO" sz="2000" noProof="0" dirty="0">
            <a:solidFill>
              <a:schemeClr val="bg1"/>
            </a:solidFill>
          </a:endParaRPr>
        </a:p>
      </dgm:t>
    </dgm:pt>
    <dgm:pt modelId="{DCB05F8E-BE7B-4F7D-B7FC-4C659EDC96BE}" type="parTrans" cxnId="{6A9ADEDB-247B-4639-8498-2D5CF287495F}">
      <dgm:prSet/>
      <dgm:spPr/>
      <dgm:t>
        <a:bodyPr/>
        <a:lstStyle/>
        <a:p>
          <a:endParaRPr lang="en-US"/>
        </a:p>
      </dgm:t>
    </dgm:pt>
    <dgm:pt modelId="{7B00990B-27FB-47DA-935E-2DC82AD6F999}" type="sibTrans" cxnId="{6A9ADEDB-247B-4639-8498-2D5CF287495F}">
      <dgm:prSet/>
      <dgm:spPr/>
      <dgm:t>
        <a:bodyPr/>
        <a:lstStyle/>
        <a:p>
          <a:endParaRPr lang="en-US"/>
        </a:p>
      </dgm:t>
    </dgm:pt>
    <dgm:pt modelId="{53763E84-0AD2-4E99-B11B-2CFA6B6AF6B7}">
      <dgm:prSet phldrT="[Text]" custT="1"/>
      <dgm:spPr/>
      <dgm:t>
        <a:bodyPr/>
        <a:lstStyle/>
        <a:p>
          <a:r>
            <a:rPr lang="en-US" sz="2000" kern="1200" dirty="0">
              <a:solidFill>
                <a:schemeClr val="bg1"/>
              </a:solidFill>
            </a:rPr>
            <a:t>«</a:t>
          </a:r>
          <a:r>
            <a:rPr lang="nb-NO" sz="2000" kern="1200" noProof="0" dirty="0">
              <a:solidFill>
                <a:schemeClr val="bg1"/>
              </a:solidFill>
            </a:rPr>
            <a:t>Jobbe frivillig i </a:t>
          </a:r>
        </a:p>
        <a:p>
          <a:r>
            <a:rPr lang="nb-NO" sz="2000" kern="1200" noProof="0" dirty="0">
              <a:solidFill>
                <a:schemeClr val="bg1"/>
              </a:solidFill>
            </a:rPr>
            <a:t>klubbprosjekter</a:t>
          </a:r>
          <a:r>
            <a:rPr lang="en-US" sz="2000" kern="1200" dirty="0">
              <a:solidFill>
                <a:schemeClr val="bg1"/>
              </a:solidFill>
            </a:rPr>
            <a:t>» </a:t>
          </a:r>
        </a:p>
        <a:p>
          <a:endParaRPr lang="en-US" sz="800" kern="1200" dirty="0">
            <a:solidFill>
              <a:schemeClr val="bg1"/>
            </a:solidFill>
          </a:endParaRPr>
        </a:p>
        <a:p>
          <a:r>
            <a:rPr lang="nb-NO" sz="2000" kern="1200" noProof="0" dirty="0">
              <a:solidFill>
                <a:schemeClr val="bg1"/>
              </a:solidFill>
            </a:rPr>
            <a:t>Behov: </a:t>
          </a:r>
        </a:p>
        <a:p>
          <a: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Å føle seg inkludert,</a:t>
          </a:r>
          <a:b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</a:br>
          <a: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klarhet i forventninger</a:t>
          </a:r>
          <a:b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</a:br>
          <a: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og avgrenset innsats</a:t>
          </a:r>
        </a:p>
      </dgm:t>
    </dgm:pt>
    <dgm:pt modelId="{B968FB49-0839-486B-BA8C-1D2502172B06}" type="parTrans" cxnId="{E32BE342-F412-4D28-B072-5B3F2E3E94B9}">
      <dgm:prSet/>
      <dgm:spPr/>
      <dgm:t>
        <a:bodyPr/>
        <a:lstStyle/>
        <a:p>
          <a:endParaRPr lang="en-US"/>
        </a:p>
      </dgm:t>
    </dgm:pt>
    <dgm:pt modelId="{A0E59082-BD6B-4332-8D5C-C6BA7D89A195}" type="sibTrans" cxnId="{E32BE342-F412-4D28-B072-5B3F2E3E94B9}">
      <dgm:prSet/>
      <dgm:spPr/>
      <dgm:t>
        <a:bodyPr/>
        <a:lstStyle/>
        <a:p>
          <a:endParaRPr lang="en-US"/>
        </a:p>
      </dgm:t>
    </dgm:pt>
    <dgm:pt modelId="{4DAB8A00-436B-41BD-8D4C-D91E3AEB6378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«</a:t>
          </a:r>
          <a:r>
            <a:rPr lang="nb-NO" sz="2000" noProof="0" dirty="0">
              <a:solidFill>
                <a:schemeClr val="bg1"/>
              </a:solidFill>
            </a:rPr>
            <a:t>Klubbmedlem</a:t>
          </a:r>
          <a:r>
            <a:rPr lang="en-US" sz="2000" dirty="0">
              <a:solidFill>
                <a:schemeClr val="bg1"/>
              </a:solidFill>
            </a:rPr>
            <a:t>»</a:t>
          </a:r>
          <a:endParaRPr lang="en-US" sz="800" dirty="0">
            <a:solidFill>
              <a:schemeClr val="bg1"/>
            </a:solidFill>
          </a:endParaRPr>
        </a:p>
        <a:p>
          <a:endParaRPr lang="en-US" sz="2000" dirty="0">
            <a:solidFill>
              <a:schemeClr val="bg1"/>
            </a:solidFill>
          </a:endParaRPr>
        </a:p>
        <a:p>
          <a:r>
            <a:rPr lang="nb-NO" sz="2000" noProof="0" dirty="0">
              <a:solidFill>
                <a:schemeClr val="bg1"/>
              </a:solidFill>
            </a:rPr>
            <a:t>Betalingsviljen er høy, noe som er viktig ettersom høye royalties er en barriere. Arbeid med differensierte kontingent, satellittklubber</a:t>
          </a:r>
        </a:p>
      </dgm:t>
    </dgm:pt>
    <dgm:pt modelId="{8AC4FA6D-EF4B-4BCB-8337-468128CBC6FF}" type="parTrans" cxnId="{54C8DDDC-7EC6-4B9F-8CBE-F7ED4F8C133F}">
      <dgm:prSet/>
      <dgm:spPr/>
      <dgm:t>
        <a:bodyPr/>
        <a:lstStyle/>
        <a:p>
          <a:endParaRPr lang="en-US"/>
        </a:p>
      </dgm:t>
    </dgm:pt>
    <dgm:pt modelId="{7B846F59-AF55-4A92-ADCD-A5AD09D050B5}" type="sibTrans" cxnId="{54C8DDDC-7EC6-4B9F-8CBE-F7ED4F8C133F}">
      <dgm:prSet/>
      <dgm:spPr/>
      <dgm:t>
        <a:bodyPr/>
        <a:lstStyle/>
        <a:p>
          <a:endParaRPr lang="en-US"/>
        </a:p>
      </dgm:t>
    </dgm:pt>
    <dgm:pt modelId="{184DB820-E25F-4FFA-8048-653C43737D35}" type="pres">
      <dgm:prSet presAssocID="{7869D410-BB12-4ADF-8A2E-6B6CD29E5A68}" presName="arrowDiagram" presStyleCnt="0">
        <dgm:presLayoutVars>
          <dgm:chMax val="5"/>
          <dgm:dir/>
          <dgm:resizeHandles val="exact"/>
        </dgm:presLayoutVars>
      </dgm:prSet>
      <dgm:spPr/>
    </dgm:pt>
    <dgm:pt modelId="{72C63711-BF25-4C62-A492-4F01AFA12841}" type="pres">
      <dgm:prSet presAssocID="{7869D410-BB12-4ADF-8A2E-6B6CD29E5A68}" presName="arrow" presStyleLbl="bgShp" presStyleIdx="0" presStyleCnt="1" custLinFactNeighborX="139" custLinFactNeighborY="-7656"/>
      <dgm:spPr/>
    </dgm:pt>
    <dgm:pt modelId="{09403C9A-AA73-45B7-8D76-8FB4C1A01121}" type="pres">
      <dgm:prSet presAssocID="{7869D410-BB12-4ADF-8A2E-6B6CD29E5A68}" presName="arrowDiagram3" presStyleCnt="0"/>
      <dgm:spPr/>
    </dgm:pt>
    <dgm:pt modelId="{A4792B3E-A6EA-475C-AC44-F1907156688A}" type="pres">
      <dgm:prSet presAssocID="{F5E37BEB-E1A2-4AA9-99A2-D721E128AD14}" presName="bullet3a" presStyleLbl="node1" presStyleIdx="0" presStyleCnt="3" custScaleX="284831" custScaleY="290228" custLinFactX="1200000" custLinFactY="-500000" custLinFactNeighborX="1219524" custLinFactNeighborY="-554891"/>
      <dgm:spPr/>
    </dgm:pt>
    <dgm:pt modelId="{2843AF55-4E63-4619-82DC-768A5A8C2A67}" type="pres">
      <dgm:prSet presAssocID="{F5E37BEB-E1A2-4AA9-99A2-D721E128AD14}" presName="textBox3a" presStyleLbl="revTx" presStyleIdx="0" presStyleCnt="3" custScaleX="107171" custScaleY="133170" custLinFactNeighborX="38286" custLinFactNeighborY="198">
        <dgm:presLayoutVars>
          <dgm:bulletEnabled val="1"/>
        </dgm:presLayoutVars>
      </dgm:prSet>
      <dgm:spPr/>
    </dgm:pt>
    <dgm:pt modelId="{43586D73-C582-4848-B3B7-307B63FC86A3}" type="pres">
      <dgm:prSet presAssocID="{53763E84-0AD2-4E99-B11B-2CFA6B6AF6B7}" presName="bullet3b" presStyleLbl="node1" presStyleIdx="1" presStyleCnt="3" custScaleX="233613" custScaleY="248047" custLinFactX="17771" custLinFactNeighborX="100000" custLinFactNeighborY="-54933"/>
      <dgm:spPr/>
    </dgm:pt>
    <dgm:pt modelId="{6ABAA871-3BBB-47D3-B058-DBF4981450CE}" type="pres">
      <dgm:prSet presAssocID="{53763E84-0AD2-4E99-B11B-2CFA6B6AF6B7}" presName="textBox3b" presStyleLbl="revTx" presStyleIdx="1" presStyleCnt="3" custScaleX="186339" custScaleY="77740" custLinFactNeighborX="74619" custLinFactNeighborY="-26">
        <dgm:presLayoutVars>
          <dgm:bulletEnabled val="1"/>
        </dgm:presLayoutVars>
      </dgm:prSet>
      <dgm:spPr/>
    </dgm:pt>
    <dgm:pt modelId="{3078A0DB-6FCC-4542-B1D8-27B1FCCCAB09}" type="pres">
      <dgm:prSet presAssocID="{4DAB8A00-436B-41BD-8D4C-D91E3AEB6378}" presName="bullet3c" presStyleLbl="node1" presStyleIdx="2" presStyleCnt="3" custScaleX="257986" custScaleY="253157" custLinFactX="-400000" custLinFactY="165268" custLinFactNeighborX="-425108" custLinFactNeighborY="200000"/>
      <dgm:spPr/>
    </dgm:pt>
    <dgm:pt modelId="{3FC804D2-2752-4C24-AF1F-7F4457C7706B}" type="pres">
      <dgm:prSet presAssocID="{4DAB8A00-436B-41BD-8D4C-D91E3AEB6378}" presName="textBox3c" presStyleLbl="revTx" presStyleIdx="2" presStyleCnt="3" custScaleX="125797" custScaleY="33983" custLinFactNeighborX="46171" custLinFactNeighborY="-2600">
        <dgm:presLayoutVars>
          <dgm:bulletEnabled val="1"/>
        </dgm:presLayoutVars>
      </dgm:prSet>
      <dgm:spPr/>
    </dgm:pt>
  </dgm:ptLst>
  <dgm:cxnLst>
    <dgm:cxn modelId="{741A4D3A-D868-4C29-BCCE-429D17DB349F}" type="presOf" srcId="{53763E84-0AD2-4E99-B11B-2CFA6B6AF6B7}" destId="{6ABAA871-3BBB-47D3-B058-DBF4981450CE}" srcOrd="0" destOrd="0" presId="urn:microsoft.com/office/officeart/2005/8/layout/arrow2"/>
    <dgm:cxn modelId="{E32BE342-F412-4D28-B072-5B3F2E3E94B9}" srcId="{7869D410-BB12-4ADF-8A2E-6B6CD29E5A68}" destId="{53763E84-0AD2-4E99-B11B-2CFA6B6AF6B7}" srcOrd="1" destOrd="0" parTransId="{B968FB49-0839-486B-BA8C-1D2502172B06}" sibTransId="{A0E59082-BD6B-4332-8D5C-C6BA7D89A195}"/>
    <dgm:cxn modelId="{0E679151-EAD6-490D-9952-11971EA907A7}" type="presOf" srcId="{F5E37BEB-E1A2-4AA9-99A2-D721E128AD14}" destId="{2843AF55-4E63-4619-82DC-768A5A8C2A67}" srcOrd="0" destOrd="0" presId="urn:microsoft.com/office/officeart/2005/8/layout/arrow2"/>
    <dgm:cxn modelId="{E9DA39A3-F944-4A9D-B3F7-33C565B9E5E4}" type="presOf" srcId="{7869D410-BB12-4ADF-8A2E-6B6CD29E5A68}" destId="{184DB820-E25F-4FFA-8048-653C43737D35}" srcOrd="0" destOrd="0" presId="urn:microsoft.com/office/officeart/2005/8/layout/arrow2"/>
    <dgm:cxn modelId="{6A9ADEDB-247B-4639-8498-2D5CF287495F}" srcId="{7869D410-BB12-4ADF-8A2E-6B6CD29E5A68}" destId="{F5E37BEB-E1A2-4AA9-99A2-D721E128AD14}" srcOrd="0" destOrd="0" parTransId="{DCB05F8E-BE7B-4F7D-B7FC-4C659EDC96BE}" sibTransId="{7B00990B-27FB-47DA-935E-2DC82AD6F999}"/>
    <dgm:cxn modelId="{54C8DDDC-7EC6-4B9F-8CBE-F7ED4F8C133F}" srcId="{7869D410-BB12-4ADF-8A2E-6B6CD29E5A68}" destId="{4DAB8A00-436B-41BD-8D4C-D91E3AEB6378}" srcOrd="2" destOrd="0" parTransId="{8AC4FA6D-EF4B-4BCB-8337-468128CBC6FF}" sibTransId="{7B846F59-AF55-4A92-ADCD-A5AD09D050B5}"/>
    <dgm:cxn modelId="{85588FFE-28DD-45A6-94FF-AC6579AC9B98}" type="presOf" srcId="{4DAB8A00-436B-41BD-8D4C-D91E3AEB6378}" destId="{3FC804D2-2752-4C24-AF1F-7F4457C7706B}" srcOrd="0" destOrd="0" presId="urn:microsoft.com/office/officeart/2005/8/layout/arrow2"/>
    <dgm:cxn modelId="{D523796B-FF0D-4FDF-8BD7-D84943579740}" type="presParOf" srcId="{184DB820-E25F-4FFA-8048-653C43737D35}" destId="{72C63711-BF25-4C62-A492-4F01AFA12841}" srcOrd="0" destOrd="0" presId="urn:microsoft.com/office/officeart/2005/8/layout/arrow2"/>
    <dgm:cxn modelId="{4FDC07F7-8307-4489-93EC-32428D600F70}" type="presParOf" srcId="{184DB820-E25F-4FFA-8048-653C43737D35}" destId="{09403C9A-AA73-45B7-8D76-8FB4C1A01121}" srcOrd="1" destOrd="0" presId="urn:microsoft.com/office/officeart/2005/8/layout/arrow2"/>
    <dgm:cxn modelId="{A7C71789-C812-49C2-B189-6616D7D3CFFE}" type="presParOf" srcId="{09403C9A-AA73-45B7-8D76-8FB4C1A01121}" destId="{A4792B3E-A6EA-475C-AC44-F1907156688A}" srcOrd="0" destOrd="0" presId="urn:microsoft.com/office/officeart/2005/8/layout/arrow2"/>
    <dgm:cxn modelId="{C26423E0-48E3-48AD-B88A-D16B485E0177}" type="presParOf" srcId="{09403C9A-AA73-45B7-8D76-8FB4C1A01121}" destId="{2843AF55-4E63-4619-82DC-768A5A8C2A67}" srcOrd="1" destOrd="0" presId="urn:microsoft.com/office/officeart/2005/8/layout/arrow2"/>
    <dgm:cxn modelId="{B7864506-3418-4181-817E-8CD7E4E7A982}" type="presParOf" srcId="{09403C9A-AA73-45B7-8D76-8FB4C1A01121}" destId="{43586D73-C582-4848-B3B7-307B63FC86A3}" srcOrd="2" destOrd="0" presId="urn:microsoft.com/office/officeart/2005/8/layout/arrow2"/>
    <dgm:cxn modelId="{23497B27-1ACC-4456-B5AD-1029BC03B82A}" type="presParOf" srcId="{09403C9A-AA73-45B7-8D76-8FB4C1A01121}" destId="{6ABAA871-3BBB-47D3-B058-DBF4981450CE}" srcOrd="3" destOrd="0" presId="urn:microsoft.com/office/officeart/2005/8/layout/arrow2"/>
    <dgm:cxn modelId="{7CF029AE-DBEC-41DC-AD1E-254617412CE2}" type="presParOf" srcId="{09403C9A-AA73-45B7-8D76-8FB4C1A01121}" destId="{3078A0DB-6FCC-4542-B1D8-27B1FCCCAB09}" srcOrd="4" destOrd="0" presId="urn:microsoft.com/office/officeart/2005/8/layout/arrow2"/>
    <dgm:cxn modelId="{35E4621B-528D-4CD4-A6F1-BB7C937FDDC6}" type="presParOf" srcId="{09403C9A-AA73-45B7-8D76-8FB4C1A01121}" destId="{3FC804D2-2752-4C24-AF1F-7F4457C7706B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63711-BF25-4C62-A492-4F01AFA12841}">
      <dsp:nvSpPr>
        <dsp:cNvPr id="0" name=""/>
        <dsp:cNvSpPr/>
      </dsp:nvSpPr>
      <dsp:spPr>
        <a:xfrm>
          <a:off x="619247" y="-150064"/>
          <a:ext cx="10018776" cy="62617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92B3E-A6EA-475C-AC44-F1907156688A}">
      <dsp:nvSpPr>
        <dsp:cNvPr id="0" name=""/>
        <dsp:cNvSpPr/>
      </dsp:nvSpPr>
      <dsp:spPr>
        <a:xfrm>
          <a:off x="7939548" y="1176157"/>
          <a:ext cx="741951" cy="756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3AF55-4E63-4619-82DC-768A5A8C2A67}">
      <dsp:nvSpPr>
        <dsp:cNvPr id="0" name=""/>
        <dsp:cNvSpPr/>
      </dsp:nvSpPr>
      <dsp:spPr>
        <a:xfrm>
          <a:off x="2817989" y="4001900"/>
          <a:ext cx="2501772" cy="2409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2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bg1"/>
              </a:solidFill>
            </a:rPr>
            <a:t>«Interessert»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bg1"/>
              </a:solidFill>
            </a:rPr>
            <a:t>Behov: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noProof="0" dirty="0">
              <a:solidFill>
                <a:schemeClr val="bg1"/>
              </a:solidFill>
            </a:rPr>
            <a:t>Vi skal være lette å finne, åpenhet, tydelig utvalg og oppmuntring til at </a:t>
          </a:r>
          <a:r>
            <a:rPr lang="nb-NO" sz="2000" kern="1200" noProof="0" dirty="0" err="1">
              <a:solidFill>
                <a:schemeClr val="bg1"/>
              </a:solidFill>
            </a:rPr>
            <a:t>deltage</a:t>
          </a:r>
          <a:endParaRPr lang="nb-NO" sz="2000" kern="1200" noProof="0" dirty="0">
            <a:solidFill>
              <a:schemeClr val="bg1"/>
            </a:solidFill>
          </a:endParaRPr>
        </a:p>
      </dsp:txBody>
      <dsp:txXfrm>
        <a:off x="2817989" y="4001900"/>
        <a:ext cx="2501772" cy="2409899"/>
      </dsp:txXfrm>
    </dsp:sp>
    <dsp:sp modelId="{43586D73-C582-4848-B3B7-307B63FC86A3}">
      <dsp:nvSpPr>
        <dsp:cNvPr id="0" name=""/>
        <dsp:cNvSpPr/>
      </dsp:nvSpPr>
      <dsp:spPr>
        <a:xfrm>
          <a:off x="4416997" y="1862611"/>
          <a:ext cx="1100042" cy="1168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AA871-3BBB-47D3-B058-DBF4981450CE}">
      <dsp:nvSpPr>
        <dsp:cNvPr id="0" name=""/>
        <dsp:cNvSpPr/>
      </dsp:nvSpPr>
      <dsp:spPr>
        <a:xfrm>
          <a:off x="5168661" y="3083531"/>
          <a:ext cx="4480532" cy="264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51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«</a:t>
          </a:r>
          <a:r>
            <a:rPr lang="nb-NO" sz="2000" kern="1200" noProof="0" dirty="0">
              <a:solidFill>
                <a:schemeClr val="bg1"/>
              </a:solidFill>
            </a:rPr>
            <a:t>Jobbe frivillig i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noProof="0" dirty="0">
              <a:solidFill>
                <a:schemeClr val="bg1"/>
              </a:solidFill>
            </a:rPr>
            <a:t>klubbprosjekter</a:t>
          </a:r>
          <a:r>
            <a:rPr lang="en-US" sz="2000" kern="1200" dirty="0">
              <a:solidFill>
                <a:schemeClr val="bg1"/>
              </a:solidFill>
            </a:rPr>
            <a:t>»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noProof="0" dirty="0">
              <a:solidFill>
                <a:schemeClr val="bg1"/>
              </a:solidFill>
            </a:rPr>
            <a:t>Behov: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Å føle seg inkludert,</a:t>
          </a:r>
          <a:b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</a:br>
          <a: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klarhet i forventninger</a:t>
          </a:r>
          <a:b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</a:br>
          <a:r>
            <a:rPr lang="nb-NO" sz="2000" kern="1200" noProof="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og avgrenset innsats</a:t>
          </a:r>
        </a:p>
      </dsp:txBody>
      <dsp:txXfrm>
        <a:off x="5168661" y="3083531"/>
        <a:ext cx="4480532" cy="2648122"/>
      </dsp:txXfrm>
    </dsp:sp>
    <dsp:sp modelId="{3078A0DB-6FCC-4542-B1D8-27B1FCCCAB09}">
      <dsp:nvSpPr>
        <dsp:cNvPr id="0" name=""/>
        <dsp:cNvSpPr/>
      </dsp:nvSpPr>
      <dsp:spPr>
        <a:xfrm>
          <a:off x="1054506" y="3314159"/>
          <a:ext cx="1680057" cy="1648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804D2-2752-4C24-AF1F-7F4457C7706B}">
      <dsp:nvSpPr>
        <dsp:cNvPr id="0" name=""/>
        <dsp:cNvSpPr/>
      </dsp:nvSpPr>
      <dsp:spPr>
        <a:xfrm>
          <a:off x="8067846" y="3083113"/>
          <a:ext cx="3024796" cy="147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06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«</a:t>
          </a:r>
          <a:r>
            <a:rPr lang="nb-NO" sz="2000" kern="1200" noProof="0" dirty="0">
              <a:solidFill>
                <a:schemeClr val="bg1"/>
              </a:solidFill>
            </a:rPr>
            <a:t>Klubbmedlem</a:t>
          </a:r>
          <a:r>
            <a:rPr lang="en-US" sz="2000" kern="1200" dirty="0">
              <a:solidFill>
                <a:schemeClr val="bg1"/>
              </a:solidFill>
            </a:rPr>
            <a:t>»</a:t>
          </a:r>
          <a:endParaRPr lang="en-US" sz="800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noProof="0" dirty="0">
              <a:solidFill>
                <a:schemeClr val="bg1"/>
              </a:solidFill>
            </a:rPr>
            <a:t>Betalingsviljen er høy, noe som er viktig ettersom høye royalties er en barriere. Arbeid med differensierte kontingent, satellittklubber</a:t>
          </a:r>
        </a:p>
      </dsp:txBody>
      <dsp:txXfrm>
        <a:off x="8067846" y="3083113"/>
        <a:ext cx="3024796" cy="1478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a-D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5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4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1800" b="0" i="0" u="none" strike="noStrike" baseline="0" noProof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3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0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1800" b="0" i="0" u="none" strike="noStrike" baseline="0" noProof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1800" b="0" i="0" u="none" strike="noStrike" baseline="0" noProof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8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1800" b="0" i="0" u="none" strike="noStrike" baseline="0" noProof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9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B827055-821E-4F6B-AAA9-2685E1493D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8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1800" b="0" i="0" u="none" strike="noStrike" baseline="0" noProof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0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a-DK" sz="3600" b="0" u="none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7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b-NO" sz="1800" b="0" i="0" u="none" strike="noStrike" baseline="0" noProof="0" dirty="0">
              <a:effectLst/>
              <a:latin typeface="ArialM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9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1800" b="0" i="0" u="none" strike="noStrike" baseline="0" noProof="0" dirty="0">
              <a:effectLst/>
              <a:latin typeface="ArialM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6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8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1800" b="0" i="0" u="none" strike="noStrike" baseline="0" noProof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1800" b="0" i="0" u="none" strike="noStrike" baseline="0" noProof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6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39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0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5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63" r:id="rId4"/>
    <p:sldLayoutId id="2147483664" r:id="rId5"/>
    <p:sldLayoutId id="2147483668" r:id="rId6"/>
    <p:sldLayoutId id="2147483666" r:id="rId7"/>
    <p:sldLayoutId id="2147483667" r:id="rId8"/>
    <p:sldLayoutId id="2147483655" r:id="rId9"/>
    <p:sldLayoutId id="2147483678" r:id="rId10"/>
    <p:sldLayoutId id="2147483650" r:id="rId11"/>
    <p:sldLayoutId id="2147483673" r:id="rId12"/>
    <p:sldLayoutId id="2147483659" r:id="rId13"/>
    <p:sldLayoutId id="2147483676" r:id="rId14"/>
    <p:sldLayoutId id="2147483652" r:id="rId15"/>
    <p:sldLayoutId id="2147483657" r:id="rId16"/>
    <p:sldLayoutId id="2147483662" r:id="rId17"/>
    <p:sldLayoutId id="2147483670" r:id="rId18"/>
    <p:sldLayoutId id="2147483672" r:id="rId19"/>
    <p:sldLayoutId id="2147483656" r:id="rId20"/>
    <p:sldLayoutId id="2147483674" r:id="rId21"/>
    <p:sldLayoutId id="2147483658" r:id="rId22"/>
    <p:sldLayoutId id="2147483661" r:id="rId23"/>
    <p:sldLayoutId id="2147483675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6.sv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svg"/><Relationship Id="rId9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/our-programs/rotary-community-corps?gad_source=1&amp;gclid=CjwKCAiAneK8BhAVEiwAoy2HYYPz4LnioFyCi-QYu8i6i1rqkug5FcxAsKaE2zgG1AaLwi2NJQrfYhoCExsQAvD_BwE" TargetMode="External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image" Target="../media/image11.png"/><Relationship Id="rId21" Type="http://schemas.openxmlformats.org/officeDocument/2006/relationships/image" Target="../media/image10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24" Type="http://schemas.openxmlformats.org/officeDocument/2006/relationships/image" Target="../media/image28.pn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23" Type="http://schemas.openxmlformats.org/officeDocument/2006/relationships/image" Target="../media/image8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7.png"/><Relationship Id="rId27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rotary.nl/helpt/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3.png"/><Relationship Id="rId18" Type="http://schemas.openxmlformats.org/officeDocument/2006/relationships/image" Target="../media/image38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png"/><Relationship Id="rId10" Type="http://schemas.openxmlformats.org/officeDocument/2006/relationships/image" Target="../media/image36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svg"/><Relationship Id="rId11" Type="http://schemas.openxmlformats.org/officeDocument/2006/relationships/image" Target="../media/image13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4.svg"/><Relationship Id="rId9" Type="http://schemas.openxmlformats.org/officeDocument/2006/relationships/image" Target="../media/image43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svg"/><Relationship Id="rId11" Type="http://schemas.openxmlformats.org/officeDocument/2006/relationships/image" Target="../media/image13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4.svg"/><Relationship Id="rId9" Type="http://schemas.openxmlformats.org/officeDocument/2006/relationships/image" Target="../media/image43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øj, udendørs, person, Ansigt&#10;&#10;Automatisk genereret beskrivelse">
            <a:extLst>
              <a:ext uri="{FF2B5EF4-FFF2-40B4-BE49-F238E27FC236}">
                <a16:creationId xmlns:a16="http://schemas.microsoft.com/office/drawing/2014/main" id="{8ABCE54D-25B5-60D6-8EE2-A2F73CF00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  <a:solidFill>
            <a:srgbClr val="17458F">
              <a:alpha val="70000"/>
            </a:srgbClr>
          </a:solidFill>
        </p:spPr>
        <p:txBody>
          <a:bodyPr/>
          <a:lstStyle/>
          <a:p>
            <a:r>
              <a:rPr lang="nb-NO" sz="6000" dirty="0"/>
              <a:t>Hvordan Prosjekter og </a:t>
            </a:r>
            <a:r>
              <a:rPr lang="nb-NO" sz="6000" dirty="0" err="1"/>
              <a:t>trendbaseret</a:t>
            </a:r>
            <a:r>
              <a:rPr lang="nb-NO" sz="6000" dirty="0"/>
              <a:t> rekruttering </a:t>
            </a:r>
            <a:r>
              <a:rPr lang="nb-NO" sz="6000" dirty="0" err="1"/>
              <a:t>tiltrækker</a:t>
            </a:r>
            <a:r>
              <a:rPr lang="nb-NO" sz="6000" dirty="0"/>
              <a:t> seg nye medlemmer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5055327"/>
            <a:ext cx="12191999" cy="465667"/>
          </a:xfrm>
        </p:spPr>
        <p:txBody>
          <a:bodyPr/>
          <a:lstStyle/>
          <a:p>
            <a:r>
              <a:rPr lang="en-US" sz="2800" dirty="0"/>
              <a:t>Rotary International </a:t>
            </a:r>
          </a:p>
          <a:p>
            <a:r>
              <a:rPr lang="en-US" sz="2800" dirty="0"/>
              <a:t>Regional Membership Officer </a:t>
            </a:r>
          </a:p>
          <a:p>
            <a:r>
              <a:rPr lang="en-US" sz="2800" dirty="0"/>
              <a:t>Rasmus Egeskjold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Billede 7" descr="Et billede, der indeholder Font/skrifttype, logo, Grafik, symbol&#10;&#10;Automatisk genereret beskrivelse">
            <a:extLst>
              <a:ext uri="{FF2B5EF4-FFF2-40B4-BE49-F238E27FC236}">
                <a16:creationId xmlns:a16="http://schemas.microsoft.com/office/drawing/2014/main" id="{FD9EBD3C-06EF-A1F1-CE67-F4C3D4CFC3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303" y="5708954"/>
            <a:ext cx="3272338" cy="13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6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0157" y="512573"/>
            <a:ext cx="10891318" cy="62062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b-NO" sz="5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skritt ……</a:t>
            </a:r>
          </a:p>
          <a:p>
            <a:pPr marL="914400" indent="-9144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nb-NO" sz="48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Kartlegge prosjekter, fordi de tiltrekker seg nye frivillige og medlemmer</a:t>
            </a:r>
          </a:p>
          <a:p>
            <a:pPr marL="914400" indent="-9144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nb-NO" sz="48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Inviter interesserte parter og frivillige inn prosjektene våre</a:t>
            </a:r>
            <a:br>
              <a:rPr lang="da-DK" sz="2000" cap="none" dirty="0"/>
            </a:br>
            <a:br>
              <a:rPr lang="da-D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Graphic 7" descr="Customer review outline">
            <a:extLst>
              <a:ext uri="{FF2B5EF4-FFF2-40B4-BE49-F238E27FC236}">
                <a16:creationId xmlns:a16="http://schemas.microsoft.com/office/drawing/2014/main" id="{80FA7146-CE36-5C23-D344-44B3A6418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3" y="2758690"/>
            <a:ext cx="1430460" cy="1430460"/>
          </a:xfrm>
          <a:prstGeom prst="rect">
            <a:avLst/>
          </a:prstGeom>
        </p:spPr>
      </p:pic>
      <p:pic>
        <p:nvPicPr>
          <p:cNvPr id="9" name="Graphic 8" descr="Cheers outline">
            <a:extLst>
              <a:ext uri="{FF2B5EF4-FFF2-40B4-BE49-F238E27FC236}">
                <a16:creationId xmlns:a16="http://schemas.microsoft.com/office/drawing/2014/main" id="{886F2E66-0C87-4C0C-EF8B-8AFD5B147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63" y="4967295"/>
            <a:ext cx="1592573" cy="1592573"/>
          </a:xfrm>
          <a:prstGeom prst="rect">
            <a:avLst/>
          </a:prstGeom>
        </p:spPr>
      </p:pic>
      <p:pic>
        <p:nvPicPr>
          <p:cNvPr id="2" name="Graphic 1" descr="Group of people with solid fill">
            <a:extLst>
              <a:ext uri="{FF2B5EF4-FFF2-40B4-BE49-F238E27FC236}">
                <a16:creationId xmlns:a16="http://schemas.microsoft.com/office/drawing/2014/main" id="{47453E2C-3DCB-4CD5-E745-1B43138CF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63" y="298132"/>
            <a:ext cx="1430460" cy="143046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4EA0C47-8E54-2DB9-A75E-077545B1C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 b="22521"/>
          <a:stretch/>
        </p:blipFill>
        <p:spPr bwMode="auto">
          <a:xfrm rot="786636">
            <a:off x="10057707" y="-91619"/>
            <a:ext cx="1573962" cy="22099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25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31280" y="-27545"/>
            <a:ext cx="9073519" cy="6913089"/>
          </a:xfrm>
        </p:spPr>
        <p:txBody>
          <a:bodyPr/>
          <a:lstStyle/>
          <a:p>
            <a:r>
              <a:rPr lang="da-DK" dirty="0"/>
              <a:t> - 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86262" y="-86057"/>
            <a:ext cx="9073518" cy="919274"/>
          </a:xfrm>
        </p:spPr>
        <p:txBody>
          <a:bodyPr/>
          <a:lstStyle/>
          <a:p>
            <a:pPr algn="ctr"/>
            <a:r>
              <a:rPr lang="nb-NO" sz="3200" cap="none" dirty="0"/>
              <a:t>Kartlegging av distrikts prosjekter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91566" y="1128709"/>
            <a:ext cx="8581901" cy="60523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b-NO" sz="3900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Hva: Kartlegging av distrikts prosjekter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 at vi kan være stolte av og delta i hverandres prosjekter internt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 at vi kan kommunisere utad om hva Rotary gjør utover møtene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Prosjekter tiltrekker, rekrutterer og beholder medlemmer og deres engasjement</a:t>
            </a:r>
            <a:br>
              <a:rPr lang="da-DK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3900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og hvordan: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Klubbene beskriver prosjektene sine i tekst og bilder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3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og DG lager en oversikt over prosjekter i distriktet - </a:t>
            </a:r>
            <a:r>
              <a:rPr lang="nb-NO" sz="30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prosjektliste</a:t>
            </a:r>
            <a:br>
              <a:rPr lang="da-DK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39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Graphic 6" descr="Megaphone1 outline">
            <a:extLst>
              <a:ext uri="{FF2B5EF4-FFF2-40B4-BE49-F238E27FC236}">
                <a16:creationId xmlns:a16="http://schemas.microsoft.com/office/drawing/2014/main" id="{CE22E609-F758-3E50-90D4-1F2110DE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33" y="-173679"/>
            <a:ext cx="2849196" cy="28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41440-899E-C96B-6C2A-5909FF258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68"/>
            <a:ext cx="3131280" cy="4019125"/>
          </a:xfrm>
          <a:prstGeom prst="rect">
            <a:avLst/>
          </a:prstGeom>
        </p:spPr>
      </p:pic>
      <p:pic>
        <p:nvPicPr>
          <p:cNvPr id="9" name="Graphic 8" descr="Map with pin outline">
            <a:extLst>
              <a:ext uri="{FF2B5EF4-FFF2-40B4-BE49-F238E27FC236}">
                <a16:creationId xmlns:a16="http://schemas.microsoft.com/office/drawing/2014/main" id="{CB293E26-A76A-C299-BCE4-500A3A915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508" y="3995724"/>
            <a:ext cx="1938398" cy="1938398"/>
          </a:xfrm>
          <a:prstGeom prst="rect">
            <a:avLst/>
          </a:prstGeom>
        </p:spPr>
      </p:pic>
      <p:pic>
        <p:nvPicPr>
          <p:cNvPr id="11" name="Graphic 10" descr="Clipboard Checked outline">
            <a:extLst>
              <a:ext uri="{FF2B5EF4-FFF2-40B4-BE49-F238E27FC236}">
                <a16:creationId xmlns:a16="http://schemas.microsoft.com/office/drawing/2014/main" id="{1C03C75A-4D61-BE54-8D70-BAA8A865F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3424" y="56893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5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56347D9-2A2A-3771-0917-1352FBDB0D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72211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9DD26-FAE8-C822-B636-786D016AFF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12192001" y="0"/>
            <a:ext cx="8021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4838B-60BF-9E4F-FEA0-5E98DA64FF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932640-EEA5-539C-223F-2D0111F39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F7164-7D90-298B-4433-7FEF1383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1F2C7-0767-16AC-57E5-68A48CB09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54" y="547285"/>
            <a:ext cx="10974332" cy="5763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334F77-6732-20F4-2CC4-78264136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81" y="290074"/>
            <a:ext cx="11374437" cy="627785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3657683-70D2-126C-7E62-7FB6DAB3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170">
            <a:off x="335397" y="1498622"/>
            <a:ext cx="1573962" cy="34064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FB4879D-013A-0BAE-C502-C88ADD565F79}"/>
              </a:ext>
            </a:extLst>
          </p:cNvPr>
          <p:cNvSpPr/>
          <p:nvPr/>
        </p:nvSpPr>
        <p:spPr>
          <a:xfrm>
            <a:off x="4343400" y="6092190"/>
            <a:ext cx="1257300" cy="475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FFEA26-C226-F5D1-CBF8-8B6AAE49F23B}"/>
              </a:ext>
            </a:extLst>
          </p:cNvPr>
          <p:cNvSpPr/>
          <p:nvPr/>
        </p:nvSpPr>
        <p:spPr>
          <a:xfrm>
            <a:off x="6591301" y="6092190"/>
            <a:ext cx="677007" cy="475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8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88500" y="-3087"/>
            <a:ext cx="9321752" cy="6913089"/>
          </a:xfrm>
        </p:spPr>
        <p:txBody>
          <a:bodyPr/>
          <a:lstStyle/>
          <a:p>
            <a:r>
              <a:rPr lang="da-DK" dirty="0"/>
              <a:t> - 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780523" y="0"/>
            <a:ext cx="9081278" cy="677532"/>
          </a:xfrm>
        </p:spPr>
        <p:txBody>
          <a:bodyPr/>
          <a:lstStyle/>
          <a:p>
            <a:pPr algn="ctr"/>
            <a:r>
              <a:rPr lang="nb-NO" sz="4000" cap="none" dirty="0"/>
              <a:t>Interaksjon gjennom invitasjon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48280" y="845104"/>
            <a:ext cx="9061972" cy="6012896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3300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Hvordan:  Call to action invitation – CTA på Facebook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8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Møt </a:t>
            </a:r>
            <a:r>
              <a:rPr lang="nb-NO" sz="2800" b="1" i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 dato/tid</a:t>
            </a: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b="1" i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gjør en forskjell </a:t>
            </a: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sammen med </a:t>
            </a:r>
            <a:r>
              <a:rPr lang="nb-NO" sz="2800" b="1" i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Jens, Ulla og Per </a:t>
            </a: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å </a:t>
            </a:r>
            <a:r>
              <a:rPr lang="nb-NO" sz="2800" b="1" i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hjelpe til med </a:t>
            </a: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...., </a:t>
            </a:r>
            <a:b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800" b="1" i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Ulla ønsker deg velkommen </a:t>
            </a: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</a:t>
            </a:r>
            <a:r>
              <a:rPr lang="nb-NO" sz="2800" b="1" i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 henne på tlf</a:t>
            </a: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må </a:t>
            </a:r>
            <a:r>
              <a:rPr lang="nb-NO" sz="2800" b="1" i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regne med å bruke 1-2 timer</a:t>
            </a: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b="1" i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gleder oss </a:t>
            </a:r>
            <a:r>
              <a:rPr lang="nb-NO" sz="28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å møte deg.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 medlemmene til å dele på egen FB - 50 prosent finner veien selv.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 ut og invitere </a:t>
            </a:r>
            <a:r>
              <a:rPr lang="nb-NO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alumni</a:t>
            </a:r>
            <a:r>
              <a:rPr lang="nb-NO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(tidligere RYLA, utvekslingsstudenter og deres familier, folk fra andre prosjekter) - 50 prosent blir frivillige på forespørsel</a:t>
            </a:r>
            <a:endParaRPr lang="da-DK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Graphic 6" descr="Megaphone1 outline">
            <a:extLst>
              <a:ext uri="{FF2B5EF4-FFF2-40B4-BE49-F238E27FC236}">
                <a16:creationId xmlns:a16="http://schemas.microsoft.com/office/drawing/2014/main" id="{CE22E609-F758-3E50-90D4-1F2110DE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42" y="115570"/>
            <a:ext cx="2849196" cy="2849196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8BE477C4-7EA7-494C-4058-69957707F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32373" cy="4515274"/>
          </a:xfrm>
          <a:prstGeom prst="rect">
            <a:avLst/>
          </a:prstGeom>
        </p:spPr>
      </p:pic>
      <p:pic>
        <p:nvPicPr>
          <p:cNvPr id="11" name="Picture 10" descr="A group of people standing in a kitchen&#10;&#10;Description automatically generated">
            <a:extLst>
              <a:ext uri="{FF2B5EF4-FFF2-40B4-BE49-F238E27FC236}">
                <a16:creationId xmlns:a16="http://schemas.microsoft.com/office/drawing/2014/main" id="{A7DAC9D2-5B49-2A3E-1126-083C2D11F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73" y="3346797"/>
            <a:ext cx="3029746" cy="45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88500" y="-3087"/>
            <a:ext cx="9321752" cy="6913089"/>
          </a:xfrm>
        </p:spPr>
        <p:txBody>
          <a:bodyPr/>
          <a:lstStyle/>
          <a:p>
            <a:r>
              <a:rPr lang="da-DK" dirty="0"/>
              <a:t> - 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780523" y="0"/>
            <a:ext cx="9081278" cy="746215"/>
          </a:xfrm>
        </p:spPr>
        <p:txBody>
          <a:bodyPr/>
          <a:lstStyle/>
          <a:p>
            <a:pPr algn="ctr"/>
            <a:r>
              <a:rPr lang="nb-NO" sz="4000" cap="none" dirty="0"/>
              <a:t>Interaksjon gjennom invitasjon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03194" y="879445"/>
            <a:ext cx="8739264" cy="5897326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3600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Hva: </a:t>
            </a:r>
            <a:r>
              <a:rPr lang="da-DK" sz="3600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Call- to-action </a:t>
            </a:r>
            <a:r>
              <a:rPr lang="nb-NO" sz="3600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publisitet på </a:t>
            </a:r>
            <a:r>
              <a:rPr lang="nb-NO" sz="3600" u="sng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nb-NO" sz="3600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36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Klubben gjør lokal ekstern CTA PR om prosjektet (distriktet kan hjelpe til) på SOME og DG-nyhetsbrev (4 prosjekter per brev)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nb-NO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Inviter til bred deltakelse på sosiale medier og inviter nye frivillige til å bli med i prosjektet/samfunnet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da-DK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a-DK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Inkludere og fastholde nye frivillige i en støttegruppe, </a:t>
            </a:r>
            <a:r>
              <a:rPr lang="da-DK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Community Corps</a:t>
            </a:r>
            <a:endParaRPr lang="da-DK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Støttegruppen blir noen steder til en satellittklubb e.g. Aarhus </a:t>
            </a:r>
            <a:r>
              <a:rPr lang="nb-NO" sz="24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Marselis</a:t>
            </a:r>
            <a:r>
              <a:rPr lang="nb-NO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sponset av Aarhus Action RC – </a:t>
            </a:r>
            <a:r>
              <a:rPr lang="nb-NO" sz="24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 klubbformer </a:t>
            </a:r>
            <a:r>
              <a:rPr lang="nb-NO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</a:t>
            </a:r>
            <a:r>
              <a:rPr lang="nb-NO" sz="24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være nødvendig</a:t>
            </a:r>
            <a:endParaRPr lang="nb-NO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nb-NO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Husk at en klubb kan være et sted der dere bare møtes for å gjøre prosjekter, og at dere kan organisere klubben slik dere selv ønsker.</a:t>
            </a:r>
            <a:endParaRPr lang="da-DK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Graphic 6" descr="Megaphone1 outline">
            <a:extLst>
              <a:ext uri="{FF2B5EF4-FFF2-40B4-BE49-F238E27FC236}">
                <a16:creationId xmlns:a16="http://schemas.microsoft.com/office/drawing/2014/main" id="{CE22E609-F758-3E50-90D4-1F2110DE9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542" y="115570"/>
            <a:ext cx="2849196" cy="2849196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8BE477C4-7EA7-494C-4058-69957707F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32373" cy="4515274"/>
          </a:xfrm>
          <a:prstGeom prst="rect">
            <a:avLst/>
          </a:prstGeom>
        </p:spPr>
      </p:pic>
      <p:pic>
        <p:nvPicPr>
          <p:cNvPr id="11" name="Picture 10" descr="A group of people standing in a kitchen&#10;&#10;Description automatically generated">
            <a:extLst>
              <a:ext uri="{FF2B5EF4-FFF2-40B4-BE49-F238E27FC236}">
                <a16:creationId xmlns:a16="http://schemas.microsoft.com/office/drawing/2014/main" id="{A7DAC9D2-5B49-2A3E-1126-083C2D11F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73" y="3346797"/>
            <a:ext cx="3029746" cy="45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55719" y="0"/>
            <a:ext cx="8736283" cy="6858000"/>
          </a:xfrm>
        </p:spPr>
        <p:txBody>
          <a:bodyPr/>
          <a:lstStyle/>
          <a:p>
            <a:r>
              <a:rPr lang="da-DK" dirty="0"/>
              <a:t> - 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8326" y="115570"/>
            <a:ext cx="7931068" cy="599978"/>
          </a:xfrm>
        </p:spPr>
        <p:txBody>
          <a:bodyPr/>
          <a:lstStyle/>
          <a:p>
            <a:r>
              <a:rPr lang="da-DK" sz="3200" cap="none" dirty="0"/>
              <a:t>Hvad er gevinsterne ved Call-to-action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10099" y="889619"/>
            <a:ext cx="8581901" cy="579431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merkevarebygging og anerkjennelse for det vi allerede gjør mye av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 stolthet blant rotarianere og støtte til deres historie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Flere vet hva Rotary gjør, og fordommer brytes ned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Prosjektene våre er ikke bare avhengige av klubbmedlemmer og kan bli større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Potensielle nye medlemmer kan håndplukkes fra frivilliggruppen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Bedrifter og andre relevante partnere kan involveres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 typer medlemskap kan oppstå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 klubber dukker opp i nye klubbformater som passer til de nye behov – RIP Stephanie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Urchick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la oss komme i gang i morgen!</a:t>
            </a:r>
            <a:endParaRPr lang="da-DK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Graphic 6" descr="Megaphone1 outline">
            <a:extLst>
              <a:ext uri="{FF2B5EF4-FFF2-40B4-BE49-F238E27FC236}">
                <a16:creationId xmlns:a16="http://schemas.microsoft.com/office/drawing/2014/main" id="{CE22E609-F758-3E50-90D4-1F2110DE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42" y="115570"/>
            <a:ext cx="2849196" cy="2849196"/>
          </a:xfrm>
          <a:prstGeom prst="rect">
            <a:avLst/>
          </a:prstGeom>
        </p:spPr>
      </p:pic>
      <p:pic>
        <p:nvPicPr>
          <p:cNvPr id="9" name="Graphic 8" descr="Bar graph with upward trend with solid fill">
            <a:extLst>
              <a:ext uri="{FF2B5EF4-FFF2-40B4-BE49-F238E27FC236}">
                <a16:creationId xmlns:a16="http://schemas.microsoft.com/office/drawing/2014/main" id="{149DEC64-9E66-66D8-3E7F-6C13AAE59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541" y="3147841"/>
            <a:ext cx="2849197" cy="28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6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88F7F29-6D8E-C5ED-186B-B51A5F53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1C050B-C183-3E49-E6A4-00602C7BB3E0}"/>
              </a:ext>
            </a:extLst>
          </p:cNvPr>
          <p:cNvSpPr txBox="1">
            <a:spLocks/>
          </p:cNvSpPr>
          <p:nvPr/>
        </p:nvSpPr>
        <p:spPr>
          <a:xfrm>
            <a:off x="6490548" y="3249312"/>
            <a:ext cx="4986867" cy="894317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3AA79CC-5C08-FED5-87C2-D3276577052E}"/>
              </a:ext>
            </a:extLst>
          </p:cNvPr>
          <p:cNvSpPr txBox="1">
            <a:spLocks/>
          </p:cNvSpPr>
          <p:nvPr/>
        </p:nvSpPr>
        <p:spPr>
          <a:xfrm>
            <a:off x="3602563" y="4060780"/>
            <a:ext cx="4986867" cy="894317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3200" dirty="0">
                <a:solidFill>
                  <a:schemeClr val="bg1"/>
                </a:solidFill>
              </a:rPr>
              <a:t>RASMUS EGESKJOLD</a:t>
            </a:r>
          </a:p>
        </p:txBody>
      </p:sp>
      <p:sp>
        <p:nvSpPr>
          <p:cNvPr id="8" name="Undertitel 1">
            <a:extLst>
              <a:ext uri="{FF2B5EF4-FFF2-40B4-BE49-F238E27FC236}">
                <a16:creationId xmlns:a16="http://schemas.microsoft.com/office/drawing/2014/main" id="{6739BD3D-0546-943A-5F25-2F580B7703C1}"/>
              </a:ext>
            </a:extLst>
          </p:cNvPr>
          <p:cNvSpPr txBox="1">
            <a:spLocks/>
          </p:cNvSpPr>
          <p:nvPr/>
        </p:nvSpPr>
        <p:spPr>
          <a:xfrm>
            <a:off x="3702774" y="4955097"/>
            <a:ext cx="4986867" cy="1147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err="1">
                <a:solidFill>
                  <a:schemeClr val="bg1"/>
                </a:solidFill>
              </a:rPr>
              <a:t>rasmus.egeskjold@rotary.org</a:t>
            </a:r>
            <a:endParaRPr lang="da-DK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2400" dirty="0">
                <a:solidFill>
                  <a:schemeClr val="bg1"/>
                </a:solidFill>
              </a:rPr>
              <a:t>+45 21 68 58 74</a:t>
            </a:r>
          </a:p>
          <a:p>
            <a:pPr marL="0" indent="0" algn="ctr">
              <a:buNone/>
            </a:pPr>
            <a:endParaRPr lang="da-DK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2400" dirty="0">
                <a:solidFill>
                  <a:schemeClr val="bg1"/>
                </a:solidFill>
              </a:rPr>
              <a:t>«Bare en telefon eller e-post unna»</a:t>
            </a:r>
            <a:endParaRPr lang="da-DK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qr code&#10;&#10;Description automatically generated">
            <a:extLst>
              <a:ext uri="{FF2B5EF4-FFF2-40B4-BE49-F238E27FC236}">
                <a16:creationId xmlns:a16="http://schemas.microsoft.com/office/drawing/2014/main" id="{CC72F45C-43A3-64B4-5DA3-55051747F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6" y="3618821"/>
            <a:ext cx="3405347" cy="310225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F69CA7-7955-372C-4376-14EE91D2DD0B}"/>
              </a:ext>
            </a:extLst>
          </p:cNvPr>
          <p:cNvSpPr txBox="1">
            <a:spLocks/>
          </p:cNvSpPr>
          <p:nvPr/>
        </p:nvSpPr>
        <p:spPr>
          <a:xfrm>
            <a:off x="1674311" y="1822732"/>
            <a:ext cx="9043792" cy="894317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6000" dirty="0">
                <a:solidFill>
                  <a:schemeClr val="bg1"/>
                </a:solidFill>
              </a:rPr>
              <a:t>Spørsmål og kommentarer</a:t>
            </a:r>
          </a:p>
        </p:txBody>
      </p:sp>
    </p:spTree>
    <p:extLst>
      <p:ext uri="{BB962C8B-B14F-4D97-AF65-F5344CB8AC3E}">
        <p14:creationId xmlns:p14="http://schemas.microsoft.com/office/powerpoint/2010/main" val="233508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55719" y="0"/>
            <a:ext cx="8736283" cy="6858000"/>
          </a:xfrm>
        </p:spPr>
        <p:txBody>
          <a:bodyPr/>
          <a:lstStyle/>
          <a:p>
            <a:r>
              <a:rPr lang="da-DK" dirty="0"/>
              <a:t> - 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19065" y="319577"/>
            <a:ext cx="7931068" cy="497678"/>
          </a:xfrm>
        </p:spPr>
        <p:txBody>
          <a:bodyPr/>
          <a:lstStyle/>
          <a:p>
            <a:r>
              <a:rPr lang="nb-NO" sz="3200" cap="none" dirty="0"/>
              <a:t>Disposisjon - temaer for onlinekurs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10099" y="1153815"/>
            <a:ext cx="8581901" cy="6052327"/>
          </a:xfrm>
        </p:spPr>
        <p:txBody>
          <a:bodyPr>
            <a:norm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er de frivillige i Norge og hvor mange er det?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Hvorfor er de frivillig?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frivillige å gjøre? og hvordan og hvor?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våre prosjekter, når de profileres riktig, bli en «medlemsmagnet»?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Gjennomgang først og spørsmål til slutt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Graphic 6" descr="Megaphone1 outline">
            <a:extLst>
              <a:ext uri="{FF2B5EF4-FFF2-40B4-BE49-F238E27FC236}">
                <a16:creationId xmlns:a16="http://schemas.microsoft.com/office/drawing/2014/main" id="{CE22E609-F758-3E50-90D4-1F2110DE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42" y="115570"/>
            <a:ext cx="2849196" cy="2849196"/>
          </a:xfrm>
          <a:prstGeom prst="rect">
            <a:avLst/>
          </a:prstGeom>
        </p:spPr>
      </p:pic>
      <p:pic>
        <p:nvPicPr>
          <p:cNvPr id="9" name="Graphic 8" descr="Bar graph with upward trend with solid fill">
            <a:extLst>
              <a:ext uri="{FF2B5EF4-FFF2-40B4-BE49-F238E27FC236}">
                <a16:creationId xmlns:a16="http://schemas.microsoft.com/office/drawing/2014/main" id="{149DEC64-9E66-66D8-3E7F-6C13AAE59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541" y="3147841"/>
            <a:ext cx="2849197" cy="28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5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46471" y="0"/>
            <a:ext cx="9045531" cy="6858000"/>
          </a:xfrm>
        </p:spPr>
        <p:txBody>
          <a:bodyPr/>
          <a:lstStyle/>
          <a:p>
            <a:r>
              <a:rPr lang="da-DK" dirty="0"/>
              <a:t> - 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96937" y="307995"/>
            <a:ext cx="8793568" cy="497678"/>
          </a:xfrm>
        </p:spPr>
        <p:txBody>
          <a:bodyPr/>
          <a:lstStyle/>
          <a:p>
            <a:r>
              <a:rPr lang="nb-NO" sz="3200" cap="none" dirty="0"/>
              <a:t>De gode nyhetene om frivillig arbeid i Norge</a:t>
            </a:r>
            <a:endParaRPr lang="da-DK" sz="32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78285" y="921243"/>
            <a:ext cx="8581901" cy="6052327"/>
          </a:xfrm>
        </p:spPr>
        <p:txBody>
          <a:bodyPr>
            <a:normAutofit lnSpcReduction="10000"/>
          </a:bodyPr>
          <a:lstStyle/>
          <a:p>
            <a:pPr marL="571500" marR="0" indent="-571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63 % av den norske befolkningen har utført frivillig arbeid </a:t>
            </a:r>
            <a:b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61 % av de som allerede har vært frivillige, ønsker å gjøre mer frivillig arbeid.</a:t>
            </a:r>
            <a:b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Frivillige ønsker å jobbe frivillig på flere steder</a:t>
            </a:r>
          </a:p>
          <a:p>
            <a:pPr marL="571500" marR="0" indent="-571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Hver fjerde nordmann som ikke gjør frivillig arbeid, kunne tenke seg å gjøre det</a:t>
            </a:r>
            <a:b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Uansett hvor du bor i landet eller i byen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Graphic 6" descr="Megaphone1 outline">
            <a:extLst>
              <a:ext uri="{FF2B5EF4-FFF2-40B4-BE49-F238E27FC236}">
                <a16:creationId xmlns:a16="http://schemas.microsoft.com/office/drawing/2014/main" id="{CE22E609-F758-3E50-90D4-1F2110DE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000" y="-192339"/>
            <a:ext cx="2849196" cy="2849196"/>
          </a:xfrm>
          <a:prstGeom prst="rect">
            <a:avLst/>
          </a:prstGeom>
        </p:spPr>
      </p:pic>
      <p:pic>
        <p:nvPicPr>
          <p:cNvPr id="9" name="Graphic 8" descr="Bar graph with upward trend with solid fill">
            <a:extLst>
              <a:ext uri="{FF2B5EF4-FFF2-40B4-BE49-F238E27FC236}">
                <a16:creationId xmlns:a16="http://schemas.microsoft.com/office/drawing/2014/main" id="{149DEC64-9E66-66D8-3E7F-6C13AAE59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533" y="2205450"/>
            <a:ext cx="2849197" cy="2849197"/>
          </a:xfrm>
          <a:prstGeom prst="rect">
            <a:avLst/>
          </a:prstGeom>
        </p:spPr>
      </p:pic>
      <p:pic>
        <p:nvPicPr>
          <p:cNvPr id="2" name="Graphic 1" descr="Farm scene outline">
            <a:extLst>
              <a:ext uri="{FF2B5EF4-FFF2-40B4-BE49-F238E27FC236}">
                <a16:creationId xmlns:a16="http://schemas.microsoft.com/office/drawing/2014/main" id="{11B06B17-1DD2-9DD3-DCE7-4C8A36069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274" y="5054646"/>
            <a:ext cx="1304857" cy="1304857"/>
          </a:xfrm>
          <a:prstGeom prst="rect">
            <a:avLst/>
          </a:prstGeom>
        </p:spPr>
      </p:pic>
      <p:pic>
        <p:nvPicPr>
          <p:cNvPr id="8" name="Graphic 7" descr="City outline">
            <a:extLst>
              <a:ext uri="{FF2B5EF4-FFF2-40B4-BE49-F238E27FC236}">
                <a16:creationId xmlns:a16="http://schemas.microsoft.com/office/drawing/2014/main" id="{DADCF682-D5B8-F491-27F5-B363DABCC8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41614" y="5054646"/>
            <a:ext cx="1304857" cy="13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55719" y="0"/>
            <a:ext cx="8736283" cy="6858000"/>
          </a:xfrm>
        </p:spPr>
        <p:txBody>
          <a:bodyPr/>
          <a:lstStyle/>
          <a:p>
            <a:r>
              <a:rPr lang="da-DK" dirty="0"/>
              <a:t>, og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19065" y="231856"/>
            <a:ext cx="7931068" cy="497678"/>
          </a:xfrm>
        </p:spPr>
        <p:txBody>
          <a:bodyPr/>
          <a:lstStyle/>
          <a:p>
            <a:pPr algn="ctr"/>
            <a:r>
              <a:rPr lang="da-DK" sz="3200" cap="none" dirty="0"/>
              <a:t>Udfordringen for Rotary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91112" y="767603"/>
            <a:ext cx="8581901" cy="605232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nok av frivillige, menn, kvinner, unge og </a:t>
            </a:r>
            <a:r>
              <a:rPr lang="nb-NO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ældre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mange potensielle medlemmer for Rotary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hvorfor blir de ikke med i Rotary? Hva bør vi gjøre annerledes?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Rotary og hva gjør de?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kan være forvirrende å finne ut hva vi gjør!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du ikke er kjent, kan du ikke bli valgt av de frivillige!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jeg bli med i Rotary?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Hvorfor har jeg ikke blitt spurt før?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da-DK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Graphic 7" descr="Group success with solid fill">
            <a:extLst>
              <a:ext uri="{FF2B5EF4-FFF2-40B4-BE49-F238E27FC236}">
                <a16:creationId xmlns:a16="http://schemas.microsoft.com/office/drawing/2014/main" id="{8951B985-F3A4-8002-442B-3188FAA22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2592" y="3172215"/>
            <a:ext cx="808363" cy="808363"/>
          </a:xfrm>
          <a:prstGeom prst="rect">
            <a:avLst/>
          </a:prstGeom>
        </p:spPr>
      </p:pic>
      <p:pic>
        <p:nvPicPr>
          <p:cNvPr id="11" name="Graphic 10" descr="Family with two children outline">
            <a:extLst>
              <a:ext uri="{FF2B5EF4-FFF2-40B4-BE49-F238E27FC236}">
                <a16:creationId xmlns:a16="http://schemas.microsoft.com/office/drawing/2014/main" id="{42343522-433C-BBD7-B5D3-E490C77FD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014" y="53762"/>
            <a:ext cx="914400" cy="914400"/>
          </a:xfrm>
          <a:prstGeom prst="rect">
            <a:avLst/>
          </a:prstGeom>
        </p:spPr>
      </p:pic>
      <p:pic>
        <p:nvPicPr>
          <p:cNvPr id="39" name="Graphic 38" descr="Man with baby outline">
            <a:extLst>
              <a:ext uri="{FF2B5EF4-FFF2-40B4-BE49-F238E27FC236}">
                <a16:creationId xmlns:a16="http://schemas.microsoft.com/office/drawing/2014/main" id="{04D3B7EA-95AE-940F-F353-30B7B81BB9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559" y="4435092"/>
            <a:ext cx="589952" cy="589952"/>
          </a:xfrm>
          <a:prstGeom prst="rect">
            <a:avLst/>
          </a:prstGeom>
        </p:spPr>
      </p:pic>
      <p:pic>
        <p:nvPicPr>
          <p:cNvPr id="42" name="Graphic 41" descr="Family with two children outline">
            <a:extLst>
              <a:ext uri="{FF2B5EF4-FFF2-40B4-BE49-F238E27FC236}">
                <a16:creationId xmlns:a16="http://schemas.microsoft.com/office/drawing/2014/main" id="{36396EFD-6CB0-3D4F-3223-1E257EE82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40342" y="4264006"/>
            <a:ext cx="877418" cy="877418"/>
          </a:xfrm>
          <a:prstGeom prst="rect">
            <a:avLst/>
          </a:prstGeom>
        </p:spPr>
      </p:pic>
      <p:pic>
        <p:nvPicPr>
          <p:cNvPr id="44" name="Graphic 43" descr="Man with cane with solid fill">
            <a:extLst>
              <a:ext uri="{FF2B5EF4-FFF2-40B4-BE49-F238E27FC236}">
                <a16:creationId xmlns:a16="http://schemas.microsoft.com/office/drawing/2014/main" id="{5AC749B6-7762-3F98-4380-9A9ED45951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106" y="1150899"/>
            <a:ext cx="589952" cy="589952"/>
          </a:xfrm>
          <a:prstGeom prst="rect">
            <a:avLst/>
          </a:prstGeom>
        </p:spPr>
      </p:pic>
      <p:pic>
        <p:nvPicPr>
          <p:cNvPr id="46" name="Graphic 45" descr="Person in wheelchair outline">
            <a:extLst>
              <a:ext uri="{FF2B5EF4-FFF2-40B4-BE49-F238E27FC236}">
                <a16:creationId xmlns:a16="http://schemas.microsoft.com/office/drawing/2014/main" id="{DFC489F2-ECEC-E47C-1F60-833DBA1B68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53985" y="1150899"/>
            <a:ext cx="578956" cy="578956"/>
          </a:xfrm>
          <a:prstGeom prst="rect">
            <a:avLst/>
          </a:prstGeom>
        </p:spPr>
      </p:pic>
      <p:pic>
        <p:nvPicPr>
          <p:cNvPr id="48" name="Graphic 47" descr="Children outline">
            <a:extLst>
              <a:ext uri="{FF2B5EF4-FFF2-40B4-BE49-F238E27FC236}">
                <a16:creationId xmlns:a16="http://schemas.microsoft.com/office/drawing/2014/main" id="{A7AA617D-A096-3AE7-9658-3C1F42C67D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4498" y="79971"/>
            <a:ext cx="938783" cy="938783"/>
          </a:xfrm>
          <a:prstGeom prst="rect">
            <a:avLst/>
          </a:prstGeom>
        </p:spPr>
      </p:pic>
      <p:pic>
        <p:nvPicPr>
          <p:cNvPr id="50" name="Graphic 49" descr="Man With Pram outline">
            <a:extLst>
              <a:ext uri="{FF2B5EF4-FFF2-40B4-BE49-F238E27FC236}">
                <a16:creationId xmlns:a16="http://schemas.microsoft.com/office/drawing/2014/main" id="{949F737D-37E9-AD02-51CA-2908031A62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03591" y="4440117"/>
            <a:ext cx="615671" cy="615671"/>
          </a:xfrm>
          <a:prstGeom prst="rect">
            <a:avLst/>
          </a:prstGeom>
        </p:spPr>
      </p:pic>
      <p:pic>
        <p:nvPicPr>
          <p:cNvPr id="52" name="Graphic 51" descr="Group of people with solid fill">
            <a:extLst>
              <a:ext uri="{FF2B5EF4-FFF2-40B4-BE49-F238E27FC236}">
                <a16:creationId xmlns:a16="http://schemas.microsoft.com/office/drawing/2014/main" id="{60634D56-65C3-3403-0DEB-B15D251591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82675" y="740249"/>
            <a:ext cx="914400" cy="914400"/>
          </a:xfrm>
          <a:prstGeom prst="rect">
            <a:avLst/>
          </a:prstGeom>
        </p:spPr>
      </p:pic>
      <p:pic>
        <p:nvPicPr>
          <p:cNvPr id="54" name="Graphic 53" descr="City outline">
            <a:extLst>
              <a:ext uri="{FF2B5EF4-FFF2-40B4-BE49-F238E27FC236}">
                <a16:creationId xmlns:a16="http://schemas.microsoft.com/office/drawing/2014/main" id="{67BDC520-84E5-4661-53DD-BEE87227AAC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21851" y="5515328"/>
            <a:ext cx="914400" cy="914400"/>
          </a:xfrm>
          <a:prstGeom prst="rect">
            <a:avLst/>
          </a:prstGeom>
        </p:spPr>
      </p:pic>
      <p:pic>
        <p:nvPicPr>
          <p:cNvPr id="56" name="Graphic 55" descr="Farm scene outline">
            <a:extLst>
              <a:ext uri="{FF2B5EF4-FFF2-40B4-BE49-F238E27FC236}">
                <a16:creationId xmlns:a16="http://schemas.microsoft.com/office/drawing/2014/main" id="{06802045-B891-E516-48B4-E244D827405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2214" y="5515328"/>
            <a:ext cx="914400" cy="914400"/>
          </a:xfrm>
          <a:prstGeom prst="rect">
            <a:avLst/>
          </a:prstGeom>
        </p:spPr>
      </p:pic>
      <p:pic>
        <p:nvPicPr>
          <p:cNvPr id="60" name="Graphic 59" descr="Man with solid fill">
            <a:extLst>
              <a:ext uri="{FF2B5EF4-FFF2-40B4-BE49-F238E27FC236}">
                <a16:creationId xmlns:a16="http://schemas.microsoft.com/office/drawing/2014/main" id="{9B04D391-75AA-6482-4832-0A12AE643A4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56614" y="2159587"/>
            <a:ext cx="629657" cy="629657"/>
          </a:xfrm>
          <a:prstGeom prst="rect">
            <a:avLst/>
          </a:prstGeom>
        </p:spPr>
      </p:pic>
      <p:pic>
        <p:nvPicPr>
          <p:cNvPr id="62" name="Graphic 61" descr="Universal access outline">
            <a:extLst>
              <a:ext uri="{FF2B5EF4-FFF2-40B4-BE49-F238E27FC236}">
                <a16:creationId xmlns:a16="http://schemas.microsoft.com/office/drawing/2014/main" id="{B4921EA2-E1DB-3D7B-6A86-1C2ED10B83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13830" y="1972029"/>
            <a:ext cx="1021170" cy="10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56347D9-2A2A-3771-0917-1352FBDB0D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72211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9DD26-FAE8-C822-B636-786D016AFF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12192001" y="0"/>
            <a:ext cx="8021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4838B-60BF-9E4F-FEA0-5E98DA64FF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932640-EEA5-539C-223F-2D0111F39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F7164-7D90-298B-4433-7FEF1383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1F2C7-0767-16AC-57E5-68A48CB09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54" y="547285"/>
            <a:ext cx="10974332" cy="5763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334F77-6732-20F4-2CC4-78264136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34" y="137674"/>
            <a:ext cx="11374437" cy="627785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3657683-70D2-126C-7E62-7FB6DAB3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170">
            <a:off x="335397" y="1498622"/>
            <a:ext cx="1573962" cy="34064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FB4879D-013A-0BAE-C502-C88ADD565F79}"/>
              </a:ext>
            </a:extLst>
          </p:cNvPr>
          <p:cNvSpPr/>
          <p:nvPr/>
        </p:nvSpPr>
        <p:spPr>
          <a:xfrm>
            <a:off x="4405247" y="5927701"/>
            <a:ext cx="1257300" cy="475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FFEA26-C226-F5D1-CBF8-8B6AAE49F23B}"/>
              </a:ext>
            </a:extLst>
          </p:cNvPr>
          <p:cNvSpPr/>
          <p:nvPr/>
        </p:nvSpPr>
        <p:spPr>
          <a:xfrm>
            <a:off x="6678983" y="5901594"/>
            <a:ext cx="677007" cy="475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7E1D-F466-0FF4-B38D-1394749E17C3}"/>
              </a:ext>
            </a:extLst>
          </p:cNvPr>
          <p:cNvSpPr txBox="1"/>
          <p:nvPr/>
        </p:nvSpPr>
        <p:spPr>
          <a:xfrm>
            <a:off x="789140" y="6479353"/>
            <a:ext cx="216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hlinkClick r:id="rId6"/>
              </a:rPr>
              <a:t>Helpt</a:t>
            </a:r>
            <a:r>
              <a:rPr lang="da-DK" dirty="0">
                <a:hlinkClick r:id="rId6"/>
              </a:rPr>
              <a:t> Holland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1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64553" y="-38070"/>
            <a:ext cx="12256553" cy="6896070"/>
          </a:xfrm>
        </p:spPr>
        <p:txBody>
          <a:bodyPr/>
          <a:lstStyle/>
          <a:p>
            <a:r>
              <a:rPr lang="da-DK" dirty="0"/>
              <a:t>, og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533" y="116286"/>
            <a:ext cx="10138115" cy="497678"/>
          </a:xfrm>
        </p:spPr>
        <p:txBody>
          <a:bodyPr/>
          <a:lstStyle/>
          <a:p>
            <a:pPr algn="ctr"/>
            <a:r>
              <a:rPr lang="nb-NO" sz="3200" cap="none" dirty="0"/>
              <a:t>Hele veien til å bli medlem – medlemsreisen</a:t>
            </a:r>
            <a:endParaRPr lang="da-DK" sz="32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91112" y="767603"/>
            <a:ext cx="8581901" cy="605232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da-DK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E5027DB-B465-8223-041F-0FFC56081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524733"/>
              </p:ext>
            </p:extLst>
          </p:nvPr>
        </p:nvGraphicFramePr>
        <p:xfrm>
          <a:off x="676405" y="480695"/>
          <a:ext cx="11229418" cy="626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2A07D2D4-618D-7B90-FF19-4508FDD06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 b="22686"/>
          <a:stretch/>
        </p:blipFill>
        <p:spPr bwMode="auto">
          <a:xfrm rot="21267307">
            <a:off x="784106" y="797391"/>
            <a:ext cx="2007855" cy="29410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0" name="Graphic 9" descr="Dollar with solid fill">
            <a:extLst>
              <a:ext uri="{FF2B5EF4-FFF2-40B4-BE49-F238E27FC236}">
                <a16:creationId xmlns:a16="http://schemas.microsoft.com/office/drawing/2014/main" id="{4266B7E7-E99D-FD8F-3AC9-7DDB4C6DB0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82062" y="900872"/>
            <a:ext cx="914400" cy="914400"/>
          </a:xfrm>
          <a:prstGeom prst="rect">
            <a:avLst/>
          </a:prstGeom>
        </p:spPr>
      </p:pic>
      <p:pic>
        <p:nvPicPr>
          <p:cNvPr id="11" name="Graphic 10" descr="Children outline">
            <a:extLst>
              <a:ext uri="{FF2B5EF4-FFF2-40B4-BE49-F238E27FC236}">
                <a16:creationId xmlns:a16="http://schemas.microsoft.com/office/drawing/2014/main" id="{796315CB-8D7D-69E5-43E9-D6F583B180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6120" y="729533"/>
            <a:ext cx="938783" cy="938783"/>
          </a:xfrm>
          <a:prstGeom prst="rect">
            <a:avLst/>
          </a:prstGeom>
        </p:spPr>
      </p:pic>
      <p:pic>
        <p:nvPicPr>
          <p:cNvPr id="12" name="Graphic 11" descr="Family with two children outline">
            <a:extLst>
              <a:ext uri="{FF2B5EF4-FFF2-40B4-BE49-F238E27FC236}">
                <a16:creationId xmlns:a16="http://schemas.microsoft.com/office/drawing/2014/main" id="{42DA8408-189C-845A-4C79-FFB7DB673E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24466" y="765820"/>
            <a:ext cx="769387" cy="769387"/>
          </a:xfrm>
          <a:prstGeom prst="rect">
            <a:avLst/>
          </a:prstGeom>
        </p:spPr>
      </p:pic>
      <p:pic>
        <p:nvPicPr>
          <p:cNvPr id="13" name="Graphic 12" descr="Person in wheelchair outline">
            <a:extLst>
              <a:ext uri="{FF2B5EF4-FFF2-40B4-BE49-F238E27FC236}">
                <a16:creationId xmlns:a16="http://schemas.microsoft.com/office/drawing/2014/main" id="{E62136DA-C3C5-4ABB-DD83-04981B98EB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45278" y="1608125"/>
            <a:ext cx="578956" cy="578956"/>
          </a:xfrm>
          <a:prstGeom prst="rect">
            <a:avLst/>
          </a:prstGeom>
        </p:spPr>
      </p:pic>
      <p:pic>
        <p:nvPicPr>
          <p:cNvPr id="15" name="Graphic 14" descr="Right pointing backhand index with solid fill">
            <a:extLst>
              <a:ext uri="{FF2B5EF4-FFF2-40B4-BE49-F238E27FC236}">
                <a16:creationId xmlns:a16="http://schemas.microsoft.com/office/drawing/2014/main" id="{D81A67AE-437D-5101-3921-AB03B9B046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78320">
            <a:off x="2080891" y="418956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99FE56-CEA2-8DF3-B00D-6D17E9134E8F}"/>
              </a:ext>
            </a:extLst>
          </p:cNvPr>
          <p:cNvSpPr txBox="1"/>
          <p:nvPr/>
        </p:nvSpPr>
        <p:spPr>
          <a:xfrm>
            <a:off x="267190" y="4192934"/>
            <a:ext cx="1724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cap="none" dirty="0">
                <a:solidFill>
                  <a:schemeClr val="bg1"/>
                </a:solidFill>
              </a:rPr>
              <a:t>Hva laver I? </a:t>
            </a:r>
          </a:p>
          <a:p>
            <a:endParaRPr lang="nb-NO" sz="1800" cap="none" dirty="0">
              <a:solidFill>
                <a:schemeClr val="bg1"/>
              </a:solidFill>
            </a:endParaRPr>
          </a:p>
          <a:p>
            <a:r>
              <a:rPr lang="nb-NO" sz="1800" cap="none" dirty="0">
                <a:solidFill>
                  <a:schemeClr val="bg1"/>
                </a:solidFill>
              </a:rPr>
              <a:t>Hva kan jeg konkret </a:t>
            </a:r>
          </a:p>
          <a:p>
            <a:r>
              <a:rPr lang="nb-NO" sz="1800" cap="none" dirty="0">
                <a:solidFill>
                  <a:schemeClr val="bg1"/>
                </a:solidFill>
              </a:rPr>
              <a:t>gjøre?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7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1B45C8B-2EC2-8EEC-F8B5-C412A26EBF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61407-6EDA-0081-391D-BC23FA3250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129" y="1077687"/>
            <a:ext cx="10532534" cy="3289040"/>
          </a:xfrm>
        </p:spPr>
        <p:txBody>
          <a:bodyPr>
            <a:normAutofit/>
          </a:bodyPr>
          <a:lstStyle/>
          <a:p>
            <a:r>
              <a:rPr lang="nb-NO" dirty="0"/>
              <a:t>Så hva er det som tiltrekker seg frivillige I Norge ?</a:t>
            </a:r>
            <a:endParaRPr lang="da-DK" dirty="0"/>
          </a:p>
          <a:p>
            <a:r>
              <a:rPr lang="da-DK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BB2E2-6FEA-1A56-1D33-6C50F9AB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3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202229" y="-27545"/>
            <a:ext cx="10023244" cy="6913089"/>
          </a:xfrm>
        </p:spPr>
        <p:txBody>
          <a:bodyPr/>
          <a:lstStyle/>
          <a:p>
            <a:r>
              <a:rPr lang="da-DK" dirty="0"/>
              <a:t> - 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811" y="155449"/>
            <a:ext cx="9905189" cy="7381449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39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som tiltrekker seg frivillige og fremtidige medlemmer</a:t>
            </a:r>
            <a:r>
              <a:rPr lang="da-DK" sz="39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nb-NO" sz="3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3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3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Dugnad arbeid og det må være nyttig, bidra til noe, andre eller samfunnet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b-NO" sz="3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3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Ønske om å </a:t>
            </a:r>
            <a:r>
              <a:rPr lang="nb-NO" sz="3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utføre spesifikke oppgaver, aktiviteter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b-NO" sz="3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3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Tidsavgrenset innsats, kontroll over tiden du må bruke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b-NO" sz="3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3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Tydelig hva du skal gjøre, god instruksjon og inkludering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b-NO" sz="3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3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prosent vil </a:t>
            </a:r>
            <a:r>
              <a:rPr lang="nb-NO" sz="3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heller være frivillig for et konkret initiativ enn for regelmessige møter (hver uke)</a:t>
            </a:r>
            <a:endParaRPr lang="da-DK" sz="2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a-DK" sz="2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a-DK" sz="2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Prosjekter og aktiviteter ved siden av møtevirksomheten vår 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Graphic 6" descr="Megaphone1 outline">
            <a:extLst>
              <a:ext uri="{FF2B5EF4-FFF2-40B4-BE49-F238E27FC236}">
                <a16:creationId xmlns:a16="http://schemas.microsoft.com/office/drawing/2014/main" id="{CE22E609-F758-3E50-90D4-1F2110DE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26" y="3358624"/>
            <a:ext cx="1774494" cy="1774494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671421E-D89E-F0AD-AC3A-EB28923DC0A8}"/>
              </a:ext>
            </a:extLst>
          </p:cNvPr>
          <p:cNvSpPr/>
          <p:nvPr/>
        </p:nvSpPr>
        <p:spPr>
          <a:xfrm>
            <a:off x="7239405" y="5133118"/>
            <a:ext cx="1564608" cy="473788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lipboard Checked with solid fill">
            <a:extLst>
              <a:ext uri="{FF2B5EF4-FFF2-40B4-BE49-F238E27FC236}">
                <a16:creationId xmlns:a16="http://schemas.microsoft.com/office/drawing/2014/main" id="{D4D944C1-31B1-C1B5-7ACA-4C35B2790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194" y="2058365"/>
            <a:ext cx="1384941" cy="1384941"/>
          </a:xfrm>
          <a:prstGeom prst="rect">
            <a:avLst/>
          </a:prstGeom>
        </p:spPr>
      </p:pic>
      <p:pic>
        <p:nvPicPr>
          <p:cNvPr id="8" name="Graphic 7" descr="Clock outline">
            <a:extLst>
              <a:ext uri="{FF2B5EF4-FFF2-40B4-BE49-F238E27FC236}">
                <a16:creationId xmlns:a16="http://schemas.microsoft.com/office/drawing/2014/main" id="{0DAF66FB-5A83-F32B-0615-9CEA50156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31" y="2334594"/>
            <a:ext cx="914400" cy="914400"/>
          </a:xfrm>
          <a:prstGeom prst="rect">
            <a:avLst/>
          </a:prstGeom>
        </p:spPr>
      </p:pic>
      <p:pic>
        <p:nvPicPr>
          <p:cNvPr id="10" name="Graphic 9" descr="Cheers outline">
            <a:extLst>
              <a:ext uri="{FF2B5EF4-FFF2-40B4-BE49-F238E27FC236}">
                <a16:creationId xmlns:a16="http://schemas.microsoft.com/office/drawing/2014/main" id="{E2458249-638A-6627-9769-82FACA0D1C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854" y="73531"/>
            <a:ext cx="1984834" cy="1984834"/>
          </a:xfrm>
          <a:prstGeom prst="rect">
            <a:avLst/>
          </a:prstGeom>
        </p:spPr>
      </p:pic>
      <p:pic>
        <p:nvPicPr>
          <p:cNvPr id="11" name="Graphic 10" descr="Family with two children outline">
            <a:extLst>
              <a:ext uri="{FF2B5EF4-FFF2-40B4-BE49-F238E27FC236}">
                <a16:creationId xmlns:a16="http://schemas.microsoft.com/office/drawing/2014/main" id="{B48C4383-D91D-C904-87B3-943E1ACD8E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5942" y="4420954"/>
            <a:ext cx="1424328" cy="1424328"/>
          </a:xfrm>
          <a:prstGeom prst="rect">
            <a:avLst/>
          </a:prstGeom>
        </p:spPr>
      </p:pic>
      <p:pic>
        <p:nvPicPr>
          <p:cNvPr id="12" name="Graphic 11" descr="Man with cane with solid fill">
            <a:extLst>
              <a:ext uri="{FF2B5EF4-FFF2-40B4-BE49-F238E27FC236}">
                <a16:creationId xmlns:a16="http://schemas.microsoft.com/office/drawing/2014/main" id="{8D954DC2-7D17-A916-3F9B-6379E32829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526" y="5509504"/>
            <a:ext cx="1295286" cy="12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5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85799" y="-27545"/>
            <a:ext cx="8739673" cy="6913089"/>
          </a:xfrm>
        </p:spPr>
        <p:txBody>
          <a:bodyPr/>
          <a:lstStyle/>
          <a:p>
            <a:r>
              <a:rPr lang="da-DK" dirty="0"/>
              <a:t> - 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19064" y="231856"/>
            <a:ext cx="8233449" cy="365125"/>
          </a:xfrm>
        </p:spPr>
        <p:txBody>
          <a:bodyPr/>
          <a:lstStyle/>
          <a:p>
            <a:pPr algn="ctr"/>
            <a:r>
              <a:rPr lang="nb-NO" sz="3200" cap="none" dirty="0"/>
              <a:t>Konklusjon på trendene!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10099" y="713268"/>
            <a:ext cx="8581901" cy="630045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3100" b="1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Levedyktige klubber har flere eller felles prosjekter som involverer lokalsamfunnet, bedrifter og institusjoner</a:t>
            </a:r>
            <a:r>
              <a:rPr lang="da-DK" sz="3100" b="1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da-DK" sz="31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3100" b="1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Fang oppmerksomheten til interesserte, gjør dem til frivillige som du kan velge medlemmer nye fra.</a:t>
            </a:r>
            <a:endParaRPr lang="da-DK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a-DK" sz="2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a-DK" sz="2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Venligboerne (over 50.000 frivillige på 2-3 mdr.)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Norske Turistforening (90.000 flere medlemmer på 10 år)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Røde Kors Danmark (9000 frivillige på 6 år)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Frivillige </a:t>
            </a:r>
            <a:r>
              <a:rPr lang="da-DK" sz="2400" b="1" u="sng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r>
              <a:rPr lang="da-DK" sz="2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Norge har i </a:t>
            </a:r>
            <a:r>
              <a:rPr lang="da-DK" sz="2400" b="1" u="sng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gns</a:t>
            </a:r>
            <a:r>
              <a:rPr lang="da-DK" sz="2400" b="1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haft en vækst på 12 pct det sidste år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a-DK" sz="2400" b="1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Graphic 6" descr="Megaphone1 outline">
            <a:extLst>
              <a:ext uri="{FF2B5EF4-FFF2-40B4-BE49-F238E27FC236}">
                <a16:creationId xmlns:a16="http://schemas.microsoft.com/office/drawing/2014/main" id="{CE22E609-F758-3E50-90D4-1F2110DE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884" y="3299042"/>
            <a:ext cx="1774494" cy="1774494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671421E-D89E-F0AD-AC3A-EB28923DC0A8}"/>
              </a:ext>
            </a:extLst>
          </p:cNvPr>
          <p:cNvSpPr/>
          <p:nvPr/>
        </p:nvSpPr>
        <p:spPr>
          <a:xfrm>
            <a:off x="6977372" y="3819055"/>
            <a:ext cx="858416" cy="661669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lipboard Checked with solid fill">
            <a:extLst>
              <a:ext uri="{FF2B5EF4-FFF2-40B4-BE49-F238E27FC236}">
                <a16:creationId xmlns:a16="http://schemas.microsoft.com/office/drawing/2014/main" id="{D4D944C1-31B1-C1B5-7ACA-4C35B2790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2966" y="2100404"/>
            <a:ext cx="1384941" cy="1384941"/>
          </a:xfrm>
          <a:prstGeom prst="rect">
            <a:avLst/>
          </a:prstGeom>
        </p:spPr>
      </p:pic>
      <p:pic>
        <p:nvPicPr>
          <p:cNvPr id="8" name="Graphic 7" descr="Clock outline">
            <a:extLst>
              <a:ext uri="{FF2B5EF4-FFF2-40B4-BE49-F238E27FC236}">
                <a16:creationId xmlns:a16="http://schemas.microsoft.com/office/drawing/2014/main" id="{0DAF66FB-5A83-F32B-0615-9CEA50156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506" y="2293636"/>
            <a:ext cx="914400" cy="914400"/>
          </a:xfrm>
          <a:prstGeom prst="rect">
            <a:avLst/>
          </a:prstGeom>
        </p:spPr>
      </p:pic>
      <p:pic>
        <p:nvPicPr>
          <p:cNvPr id="10" name="Graphic 9" descr="Cheers outline">
            <a:extLst>
              <a:ext uri="{FF2B5EF4-FFF2-40B4-BE49-F238E27FC236}">
                <a16:creationId xmlns:a16="http://schemas.microsoft.com/office/drawing/2014/main" id="{E2458249-638A-6627-9769-82FACA0D1C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181" y="115570"/>
            <a:ext cx="1984834" cy="1984834"/>
          </a:xfrm>
          <a:prstGeom prst="rect">
            <a:avLst/>
          </a:prstGeom>
        </p:spPr>
      </p:pic>
      <p:pic>
        <p:nvPicPr>
          <p:cNvPr id="11" name="Graphic 10" descr="Family with two children outline">
            <a:extLst>
              <a:ext uri="{FF2B5EF4-FFF2-40B4-BE49-F238E27FC236}">
                <a16:creationId xmlns:a16="http://schemas.microsoft.com/office/drawing/2014/main" id="{B48C4383-D91D-C904-87B3-943E1ACD8E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91076" y="4480724"/>
            <a:ext cx="1424328" cy="1424328"/>
          </a:xfrm>
          <a:prstGeom prst="rect">
            <a:avLst/>
          </a:prstGeom>
        </p:spPr>
      </p:pic>
      <p:pic>
        <p:nvPicPr>
          <p:cNvPr id="12" name="Graphic 11" descr="Man with cane with solid fill">
            <a:extLst>
              <a:ext uri="{FF2B5EF4-FFF2-40B4-BE49-F238E27FC236}">
                <a16:creationId xmlns:a16="http://schemas.microsoft.com/office/drawing/2014/main" id="{8D954DC2-7D17-A916-3F9B-6379E32829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5395" y="5380242"/>
            <a:ext cx="1295286" cy="12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5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70C174B11634289A7330406E229F8" ma:contentTypeVersion="12" ma:contentTypeDescription="Create a new document." ma:contentTypeScope="" ma:versionID="7b1debf5882906ef951057b0202b1a12">
  <xsd:schema xmlns:xsd="http://www.w3.org/2001/XMLSchema" xmlns:xs="http://www.w3.org/2001/XMLSchema" xmlns:p="http://schemas.microsoft.com/office/2006/metadata/properties" xmlns:ns3="780cfac1-35ea-4de6-a8c2-5da5cb01dc1a" xmlns:ns4="fbb95817-d79a-44e1-ade3-d3c88f471bb1" targetNamespace="http://schemas.microsoft.com/office/2006/metadata/properties" ma:root="true" ma:fieldsID="1c7cbd0b01d295f3ddc63926d4f95d29" ns3:_="" ns4:_="">
    <xsd:import namespace="780cfac1-35ea-4de6-a8c2-5da5cb01dc1a"/>
    <xsd:import namespace="fbb95817-d79a-44e1-ade3-d3c88f471b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cfac1-35ea-4de6-a8c2-5da5cb01dc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95817-d79a-44e1-ade3-d3c88f471b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55069-1D08-4BF5-8479-72A910527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cfac1-35ea-4de6-a8c2-5da5cb01dc1a"/>
    <ds:schemaRef ds:uri="fbb95817-d79a-44e1-ade3-d3c88f471b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907746-948B-431F-9FEC-993A4876518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fbb95817-d79a-44e1-ade3-d3c88f471bb1"/>
    <ds:schemaRef ds:uri="780cfac1-35ea-4de6-a8c2-5da5cb01dc1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D2427C-728B-4C63-87D2-30BB2F45991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7b4e043-0afd-4afb-8b94-bf96370c8e7f}" enabled="0" method="" siteId="{67b4e043-0afd-4afb-8b94-bf96370c8e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24515</TotalTime>
  <Words>992</Words>
  <Application>Microsoft Office PowerPoint</Application>
  <PresentationFormat>Widescreen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ArialMT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Bente Kittelsen</cp:lastModifiedBy>
  <cp:revision>236</cp:revision>
  <cp:lastPrinted>2019-12-04T20:41:25Z</cp:lastPrinted>
  <dcterms:created xsi:type="dcterms:W3CDTF">2019-11-18T03:22:22Z</dcterms:created>
  <dcterms:modified xsi:type="dcterms:W3CDTF">2025-03-06T13:01:46Z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0x01010012C70C174B11634289A7330406E229F8</vt:lpwstr>
  </property>
</Properties>
</file>