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1" r:id="rId3"/>
    <p:sldId id="335" r:id="rId4"/>
    <p:sldId id="340" r:id="rId5"/>
    <p:sldId id="336" r:id="rId6"/>
    <p:sldId id="337" r:id="rId7"/>
    <p:sldId id="338" r:id="rId8"/>
    <p:sldId id="341" r:id="rId9"/>
    <p:sldId id="342" r:id="rId10"/>
    <p:sldId id="343" r:id="rId11"/>
    <p:sldId id="344" r:id="rId12"/>
    <p:sldId id="345" r:id="rId13"/>
    <p:sldId id="346" r:id="rId14"/>
    <p:sldId id="348" r:id="rId15"/>
    <p:sldId id="339" r:id="rId16"/>
    <p:sldId id="27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75" d="100"/>
          <a:sy n="75" d="100"/>
        </p:scale>
        <p:origin x="96" y="18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534B4-3778-47A9-95B2-C0D85C6819D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5D336-85B9-41F7-B75A-FB54E80BCC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2. </a:t>
          </a:r>
          <a:r>
            <a:rPr lang="en-US" sz="2000" b="1" dirty="0" err="1"/>
            <a:t>Variér</a:t>
          </a:r>
          <a:r>
            <a:rPr lang="en-US" sz="2000" b="1" dirty="0"/>
            <a:t> </a:t>
          </a:r>
          <a:r>
            <a:rPr lang="en-US" sz="2000" b="1" dirty="0" err="1"/>
            <a:t>møteformen</a:t>
          </a:r>
          <a:endParaRPr lang="en-US" sz="2000" dirty="0"/>
        </a:p>
      </dgm:t>
    </dgm:pt>
    <dgm:pt modelId="{B16A40EF-E9BC-476A-B934-A155D7C9FCCA}" type="parTrans" cxnId="{A4D912B8-62F9-4AA7-8C6F-2041F736EC0C}">
      <dgm:prSet/>
      <dgm:spPr/>
      <dgm:t>
        <a:bodyPr/>
        <a:lstStyle/>
        <a:p>
          <a:endParaRPr lang="en-US"/>
        </a:p>
      </dgm:t>
    </dgm:pt>
    <dgm:pt modelId="{767B4F15-9A32-4396-89B5-914F4C65829A}" type="sibTrans" cxnId="{A4D912B8-62F9-4AA7-8C6F-2041F736EC0C}">
      <dgm:prSet/>
      <dgm:spPr/>
      <dgm:t>
        <a:bodyPr/>
        <a:lstStyle/>
        <a:p>
          <a:endParaRPr lang="en-US"/>
        </a:p>
      </dgm:t>
    </dgm:pt>
    <dgm:pt modelId="{96B3D38D-711B-45BD-B644-58A1E48ABE6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Møtene kan være med personlig fremmøte, </a:t>
          </a:r>
          <a:endParaRPr lang="en-US" dirty="0"/>
        </a:p>
      </dgm:t>
    </dgm:pt>
    <dgm:pt modelId="{EF4F3724-1F32-4331-A6F7-8661E54A6FEA}" type="parTrans" cxnId="{640B21D3-ED33-46BD-87BE-E8E28FF788E2}">
      <dgm:prSet/>
      <dgm:spPr/>
      <dgm:t>
        <a:bodyPr/>
        <a:lstStyle/>
        <a:p>
          <a:endParaRPr lang="en-US"/>
        </a:p>
      </dgm:t>
    </dgm:pt>
    <dgm:pt modelId="{CB5E0BCB-9FD6-4E25-A431-A1C32CB69566}" type="sibTrans" cxnId="{640B21D3-ED33-46BD-87BE-E8E28FF788E2}">
      <dgm:prSet/>
      <dgm:spPr/>
      <dgm:t>
        <a:bodyPr/>
        <a:lstStyle/>
        <a:p>
          <a:endParaRPr lang="en-US"/>
        </a:p>
      </dgm:t>
    </dgm:pt>
    <dgm:pt modelId="{58FE6685-7984-4754-997A-0CDA22E0300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online eller en kombinasjon</a:t>
          </a:r>
          <a:endParaRPr lang="en-US" dirty="0"/>
        </a:p>
      </dgm:t>
    </dgm:pt>
    <dgm:pt modelId="{7BF2DD36-4EDF-4756-82C4-1EB718D329E9}" type="parTrans" cxnId="{BFAD8A6F-C876-4982-8FA0-2F13619E2714}">
      <dgm:prSet/>
      <dgm:spPr/>
      <dgm:t>
        <a:bodyPr/>
        <a:lstStyle/>
        <a:p>
          <a:endParaRPr lang="en-US"/>
        </a:p>
      </dgm:t>
    </dgm:pt>
    <dgm:pt modelId="{4E55C360-3358-43E8-96F3-43490CFE1626}" type="sibTrans" cxnId="{BFAD8A6F-C876-4982-8FA0-2F13619E2714}">
      <dgm:prSet/>
      <dgm:spPr/>
      <dgm:t>
        <a:bodyPr/>
        <a:lstStyle/>
        <a:p>
          <a:endParaRPr lang="en-US"/>
        </a:p>
      </dgm:t>
    </dgm:pt>
    <dgm:pt modelId="{FD22E7ED-82C7-4308-ACF8-D88D48AD6B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dirty="0"/>
            <a:t>såkalt hybrid, ved at noen deltar via internett mens andre er til stede</a:t>
          </a:r>
          <a:endParaRPr lang="en-US" sz="1600" dirty="0"/>
        </a:p>
      </dgm:t>
    </dgm:pt>
    <dgm:pt modelId="{401B64A8-5D54-49A6-B903-572816A5942B}" type="parTrans" cxnId="{997769F9-7AAD-4815-A812-B5A18111E929}">
      <dgm:prSet/>
      <dgm:spPr/>
      <dgm:t>
        <a:bodyPr/>
        <a:lstStyle/>
        <a:p>
          <a:endParaRPr lang="en-US"/>
        </a:p>
      </dgm:t>
    </dgm:pt>
    <dgm:pt modelId="{491816E8-8425-428B-8817-FFBD0D5C28F3}" type="sibTrans" cxnId="{997769F9-7AAD-4815-A812-B5A18111E929}">
      <dgm:prSet/>
      <dgm:spPr/>
      <dgm:t>
        <a:bodyPr/>
        <a:lstStyle/>
        <a:p>
          <a:endParaRPr lang="en-US"/>
        </a:p>
      </dgm:t>
    </dgm:pt>
    <dgm:pt modelId="{9D9CBEEB-7E17-4EB0-B1DA-30645D6775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/>
            <a:t>personlig.</a:t>
          </a:r>
          <a:endParaRPr lang="en-US" sz="1600"/>
        </a:p>
      </dgm:t>
    </dgm:pt>
    <dgm:pt modelId="{9AE840F7-9E96-4ECC-84F3-8AA0DBEE1C9D}" type="parTrans" cxnId="{88B39117-B4B3-4301-8A60-9839A6E22A14}">
      <dgm:prSet/>
      <dgm:spPr/>
      <dgm:t>
        <a:bodyPr/>
        <a:lstStyle/>
        <a:p>
          <a:endParaRPr lang="en-US"/>
        </a:p>
      </dgm:t>
    </dgm:pt>
    <dgm:pt modelId="{10C8B12C-A8C0-4678-9A98-430A4922C5A4}" type="sibTrans" cxnId="{88B39117-B4B3-4301-8A60-9839A6E22A14}">
      <dgm:prSet/>
      <dgm:spPr/>
      <dgm:t>
        <a:bodyPr/>
        <a:lstStyle/>
        <a:p>
          <a:endParaRPr lang="en-US"/>
        </a:p>
      </dgm:t>
    </dgm:pt>
    <dgm:pt modelId="{8DC6141B-1810-4177-9C83-7552F6CB2CA7}" type="pres">
      <dgm:prSet presAssocID="{2B7534B4-3778-47A9-95B2-C0D85C6819D3}" presName="root" presStyleCnt="0">
        <dgm:presLayoutVars>
          <dgm:dir/>
          <dgm:resizeHandles val="exact"/>
        </dgm:presLayoutVars>
      </dgm:prSet>
      <dgm:spPr/>
    </dgm:pt>
    <dgm:pt modelId="{21BCC3AA-69D1-4597-B448-8FCAD7CEE33C}" type="pres">
      <dgm:prSet presAssocID="{E6D5D336-85B9-41F7-B75A-FB54E80BCC0B}" presName="compNode" presStyleCnt="0"/>
      <dgm:spPr/>
    </dgm:pt>
    <dgm:pt modelId="{BE078ADE-4831-4F70-8180-7985503D3336}" type="pres">
      <dgm:prSet presAssocID="{E6D5D336-85B9-41F7-B75A-FB54E80BCC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18C8855F-DF50-4753-B4E0-C5F4F5BC2D56}" type="pres">
      <dgm:prSet presAssocID="{E6D5D336-85B9-41F7-B75A-FB54E80BCC0B}" presName="spaceRect" presStyleCnt="0"/>
      <dgm:spPr/>
    </dgm:pt>
    <dgm:pt modelId="{48C06B7E-863E-4396-BC4B-9986A47E9B05}" type="pres">
      <dgm:prSet presAssocID="{E6D5D336-85B9-41F7-B75A-FB54E80BCC0B}" presName="textRect" presStyleLbl="revTx" presStyleIdx="0" presStyleCnt="5">
        <dgm:presLayoutVars>
          <dgm:chMax val="1"/>
          <dgm:chPref val="1"/>
        </dgm:presLayoutVars>
      </dgm:prSet>
      <dgm:spPr/>
    </dgm:pt>
    <dgm:pt modelId="{E4FAEAA6-F277-4267-8725-85631720F100}" type="pres">
      <dgm:prSet presAssocID="{767B4F15-9A32-4396-89B5-914F4C65829A}" presName="sibTrans" presStyleCnt="0"/>
      <dgm:spPr/>
    </dgm:pt>
    <dgm:pt modelId="{94E77CF1-2D8B-4556-9CAA-5844309BDB74}" type="pres">
      <dgm:prSet presAssocID="{96B3D38D-711B-45BD-B644-58A1E48ABE63}" presName="compNode" presStyleCnt="0"/>
      <dgm:spPr/>
    </dgm:pt>
    <dgm:pt modelId="{DED321E5-40EB-428B-B388-CC42277529CA}" type="pres">
      <dgm:prSet presAssocID="{96B3D38D-711B-45BD-B644-58A1E48ABE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C16EE69-96A5-42E4-B52A-D029DB963249}" type="pres">
      <dgm:prSet presAssocID="{96B3D38D-711B-45BD-B644-58A1E48ABE63}" presName="spaceRect" presStyleCnt="0"/>
      <dgm:spPr/>
    </dgm:pt>
    <dgm:pt modelId="{1A6EF411-5437-41D0-B3AD-CD5F37FC0A32}" type="pres">
      <dgm:prSet presAssocID="{96B3D38D-711B-45BD-B644-58A1E48ABE63}" presName="textRect" presStyleLbl="revTx" presStyleIdx="1" presStyleCnt="5">
        <dgm:presLayoutVars>
          <dgm:chMax val="1"/>
          <dgm:chPref val="1"/>
        </dgm:presLayoutVars>
      </dgm:prSet>
      <dgm:spPr/>
    </dgm:pt>
    <dgm:pt modelId="{8E3A942A-9CA5-4ACF-8A2B-C9AADFE8ADA1}" type="pres">
      <dgm:prSet presAssocID="{CB5E0BCB-9FD6-4E25-A431-A1C32CB69566}" presName="sibTrans" presStyleCnt="0"/>
      <dgm:spPr/>
    </dgm:pt>
    <dgm:pt modelId="{E3835A7A-66D5-496A-B7F4-1C7272A44C2F}" type="pres">
      <dgm:prSet presAssocID="{58FE6685-7984-4754-997A-0CDA22E0300C}" presName="compNode" presStyleCnt="0"/>
      <dgm:spPr/>
    </dgm:pt>
    <dgm:pt modelId="{F895DACD-64B3-4741-BD51-015C3995B1B9}" type="pres">
      <dgm:prSet presAssocID="{58FE6685-7984-4754-997A-0CDA22E030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E972C1B-6DA9-4A1C-BEA2-A81D32D112BC}" type="pres">
      <dgm:prSet presAssocID="{58FE6685-7984-4754-997A-0CDA22E0300C}" presName="spaceRect" presStyleCnt="0"/>
      <dgm:spPr/>
    </dgm:pt>
    <dgm:pt modelId="{61E5AB4E-659E-4B1F-877F-1CF48ACD63BE}" type="pres">
      <dgm:prSet presAssocID="{58FE6685-7984-4754-997A-0CDA22E0300C}" presName="textRect" presStyleLbl="revTx" presStyleIdx="2" presStyleCnt="5">
        <dgm:presLayoutVars>
          <dgm:chMax val="1"/>
          <dgm:chPref val="1"/>
        </dgm:presLayoutVars>
      </dgm:prSet>
      <dgm:spPr/>
    </dgm:pt>
    <dgm:pt modelId="{8BC11C7C-2115-4CA6-9A88-A37FA56ACF85}" type="pres">
      <dgm:prSet presAssocID="{4E55C360-3358-43E8-96F3-43490CFE1626}" presName="sibTrans" presStyleCnt="0"/>
      <dgm:spPr/>
    </dgm:pt>
    <dgm:pt modelId="{4AC127C7-D6E3-4E92-8712-F2108F2058AD}" type="pres">
      <dgm:prSet presAssocID="{FD22E7ED-82C7-4308-ACF8-D88D48AD6BC8}" presName="compNode" presStyleCnt="0"/>
      <dgm:spPr/>
    </dgm:pt>
    <dgm:pt modelId="{972E4633-CD45-47D0-810F-C52A11B81024}" type="pres">
      <dgm:prSet presAssocID="{FD22E7ED-82C7-4308-ACF8-D88D48AD6BC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9EAB1022-4FBE-40BA-B70F-D42FCB5DFF1E}" type="pres">
      <dgm:prSet presAssocID="{FD22E7ED-82C7-4308-ACF8-D88D48AD6BC8}" presName="spaceRect" presStyleCnt="0"/>
      <dgm:spPr/>
    </dgm:pt>
    <dgm:pt modelId="{674FCFAD-2E47-4309-8C78-CEA9505ECD98}" type="pres">
      <dgm:prSet presAssocID="{FD22E7ED-82C7-4308-ACF8-D88D48AD6BC8}" presName="textRect" presStyleLbl="revTx" presStyleIdx="3" presStyleCnt="5">
        <dgm:presLayoutVars>
          <dgm:chMax val="1"/>
          <dgm:chPref val="1"/>
        </dgm:presLayoutVars>
      </dgm:prSet>
      <dgm:spPr/>
    </dgm:pt>
    <dgm:pt modelId="{D1B87408-E71C-4785-AFFB-92730002FF72}" type="pres">
      <dgm:prSet presAssocID="{491816E8-8425-428B-8817-FFBD0D5C28F3}" presName="sibTrans" presStyleCnt="0"/>
      <dgm:spPr/>
    </dgm:pt>
    <dgm:pt modelId="{06169903-E533-4580-BE1F-D91A93C1CDCF}" type="pres">
      <dgm:prSet presAssocID="{9D9CBEEB-7E17-4EB0-B1DA-30645D67754C}" presName="compNode" presStyleCnt="0"/>
      <dgm:spPr/>
    </dgm:pt>
    <dgm:pt modelId="{F88960CD-085A-4F10-AC3C-16D1EFD14137}" type="pres">
      <dgm:prSet presAssocID="{9D9CBEEB-7E17-4EB0-B1DA-30645D6775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uker"/>
        </a:ext>
      </dgm:extLst>
    </dgm:pt>
    <dgm:pt modelId="{F3715E27-8A3B-4F9F-980A-7E12A72C14A7}" type="pres">
      <dgm:prSet presAssocID="{9D9CBEEB-7E17-4EB0-B1DA-30645D67754C}" presName="spaceRect" presStyleCnt="0"/>
      <dgm:spPr/>
    </dgm:pt>
    <dgm:pt modelId="{3D3C0CD8-1945-49AF-A56C-24DD65BED654}" type="pres">
      <dgm:prSet presAssocID="{9D9CBEEB-7E17-4EB0-B1DA-30645D67754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E2A0603-5994-41FA-A44F-D415C0EB6F77}" type="presOf" srcId="{9D9CBEEB-7E17-4EB0-B1DA-30645D67754C}" destId="{3D3C0CD8-1945-49AF-A56C-24DD65BED654}" srcOrd="0" destOrd="0" presId="urn:microsoft.com/office/officeart/2018/2/layout/IconLabelList"/>
    <dgm:cxn modelId="{88B39117-B4B3-4301-8A60-9839A6E22A14}" srcId="{2B7534B4-3778-47A9-95B2-C0D85C6819D3}" destId="{9D9CBEEB-7E17-4EB0-B1DA-30645D67754C}" srcOrd="4" destOrd="0" parTransId="{9AE840F7-9E96-4ECC-84F3-8AA0DBEE1C9D}" sibTransId="{10C8B12C-A8C0-4678-9A98-430A4922C5A4}"/>
    <dgm:cxn modelId="{9171DA1F-9891-4348-BD4C-8762F5B9DFB1}" type="presOf" srcId="{96B3D38D-711B-45BD-B644-58A1E48ABE63}" destId="{1A6EF411-5437-41D0-B3AD-CD5F37FC0A32}" srcOrd="0" destOrd="0" presId="urn:microsoft.com/office/officeart/2018/2/layout/IconLabelList"/>
    <dgm:cxn modelId="{BFAD8A6F-C876-4982-8FA0-2F13619E2714}" srcId="{2B7534B4-3778-47A9-95B2-C0D85C6819D3}" destId="{58FE6685-7984-4754-997A-0CDA22E0300C}" srcOrd="2" destOrd="0" parTransId="{7BF2DD36-4EDF-4756-82C4-1EB718D329E9}" sibTransId="{4E55C360-3358-43E8-96F3-43490CFE1626}"/>
    <dgm:cxn modelId="{CBBD8D90-E688-4D15-BD34-46DB339F62FC}" type="presOf" srcId="{FD22E7ED-82C7-4308-ACF8-D88D48AD6BC8}" destId="{674FCFAD-2E47-4309-8C78-CEA9505ECD98}" srcOrd="0" destOrd="0" presId="urn:microsoft.com/office/officeart/2018/2/layout/IconLabelList"/>
    <dgm:cxn modelId="{10C98EA0-0061-4440-AF8C-498ECBD1A6A1}" type="presOf" srcId="{58FE6685-7984-4754-997A-0CDA22E0300C}" destId="{61E5AB4E-659E-4B1F-877F-1CF48ACD63BE}" srcOrd="0" destOrd="0" presId="urn:microsoft.com/office/officeart/2018/2/layout/IconLabelList"/>
    <dgm:cxn modelId="{A4D912B8-62F9-4AA7-8C6F-2041F736EC0C}" srcId="{2B7534B4-3778-47A9-95B2-C0D85C6819D3}" destId="{E6D5D336-85B9-41F7-B75A-FB54E80BCC0B}" srcOrd="0" destOrd="0" parTransId="{B16A40EF-E9BC-476A-B934-A155D7C9FCCA}" sibTransId="{767B4F15-9A32-4396-89B5-914F4C65829A}"/>
    <dgm:cxn modelId="{13E9EDCA-83FD-47FC-B596-C5E7165667F2}" type="presOf" srcId="{E6D5D336-85B9-41F7-B75A-FB54E80BCC0B}" destId="{48C06B7E-863E-4396-BC4B-9986A47E9B05}" srcOrd="0" destOrd="0" presId="urn:microsoft.com/office/officeart/2018/2/layout/IconLabelList"/>
    <dgm:cxn modelId="{19A2E7D2-497F-426F-9B25-08594F2DD305}" type="presOf" srcId="{2B7534B4-3778-47A9-95B2-C0D85C6819D3}" destId="{8DC6141B-1810-4177-9C83-7552F6CB2CA7}" srcOrd="0" destOrd="0" presId="urn:microsoft.com/office/officeart/2018/2/layout/IconLabelList"/>
    <dgm:cxn modelId="{640B21D3-ED33-46BD-87BE-E8E28FF788E2}" srcId="{2B7534B4-3778-47A9-95B2-C0D85C6819D3}" destId="{96B3D38D-711B-45BD-B644-58A1E48ABE63}" srcOrd="1" destOrd="0" parTransId="{EF4F3724-1F32-4331-A6F7-8661E54A6FEA}" sibTransId="{CB5E0BCB-9FD6-4E25-A431-A1C32CB69566}"/>
    <dgm:cxn modelId="{997769F9-7AAD-4815-A812-B5A18111E929}" srcId="{2B7534B4-3778-47A9-95B2-C0D85C6819D3}" destId="{FD22E7ED-82C7-4308-ACF8-D88D48AD6BC8}" srcOrd="3" destOrd="0" parTransId="{401B64A8-5D54-49A6-B903-572816A5942B}" sibTransId="{491816E8-8425-428B-8817-FFBD0D5C28F3}"/>
    <dgm:cxn modelId="{800ECA0B-49B7-4DCE-8F93-2F60FA6278C4}" type="presParOf" srcId="{8DC6141B-1810-4177-9C83-7552F6CB2CA7}" destId="{21BCC3AA-69D1-4597-B448-8FCAD7CEE33C}" srcOrd="0" destOrd="0" presId="urn:microsoft.com/office/officeart/2018/2/layout/IconLabelList"/>
    <dgm:cxn modelId="{B8CB3FAC-BC55-4295-8BBE-BD5BA1D7BB76}" type="presParOf" srcId="{21BCC3AA-69D1-4597-B448-8FCAD7CEE33C}" destId="{BE078ADE-4831-4F70-8180-7985503D3336}" srcOrd="0" destOrd="0" presId="urn:microsoft.com/office/officeart/2018/2/layout/IconLabelList"/>
    <dgm:cxn modelId="{04D464A6-D176-4C92-B268-78FEFA426052}" type="presParOf" srcId="{21BCC3AA-69D1-4597-B448-8FCAD7CEE33C}" destId="{18C8855F-DF50-4753-B4E0-C5F4F5BC2D56}" srcOrd="1" destOrd="0" presId="urn:microsoft.com/office/officeart/2018/2/layout/IconLabelList"/>
    <dgm:cxn modelId="{9E6D25CB-1130-4823-9A0A-2CF32D926D2B}" type="presParOf" srcId="{21BCC3AA-69D1-4597-B448-8FCAD7CEE33C}" destId="{48C06B7E-863E-4396-BC4B-9986A47E9B05}" srcOrd="2" destOrd="0" presId="urn:microsoft.com/office/officeart/2018/2/layout/IconLabelList"/>
    <dgm:cxn modelId="{29F7D85B-BAFE-4426-A9C7-72E7C4622594}" type="presParOf" srcId="{8DC6141B-1810-4177-9C83-7552F6CB2CA7}" destId="{E4FAEAA6-F277-4267-8725-85631720F100}" srcOrd="1" destOrd="0" presId="urn:microsoft.com/office/officeart/2018/2/layout/IconLabelList"/>
    <dgm:cxn modelId="{8003D902-0917-49DB-92AE-5AC88833CAF6}" type="presParOf" srcId="{8DC6141B-1810-4177-9C83-7552F6CB2CA7}" destId="{94E77CF1-2D8B-4556-9CAA-5844309BDB74}" srcOrd="2" destOrd="0" presId="urn:microsoft.com/office/officeart/2018/2/layout/IconLabelList"/>
    <dgm:cxn modelId="{B19DA0B3-247D-402B-90A9-62323A6DFE4F}" type="presParOf" srcId="{94E77CF1-2D8B-4556-9CAA-5844309BDB74}" destId="{DED321E5-40EB-428B-B388-CC42277529CA}" srcOrd="0" destOrd="0" presId="urn:microsoft.com/office/officeart/2018/2/layout/IconLabelList"/>
    <dgm:cxn modelId="{AAE5FF8A-A561-4F13-A834-A38BB8021EF4}" type="presParOf" srcId="{94E77CF1-2D8B-4556-9CAA-5844309BDB74}" destId="{1C16EE69-96A5-42E4-B52A-D029DB963249}" srcOrd="1" destOrd="0" presId="urn:microsoft.com/office/officeart/2018/2/layout/IconLabelList"/>
    <dgm:cxn modelId="{3D66AD1C-4225-4753-BD34-11B37EAA3829}" type="presParOf" srcId="{94E77CF1-2D8B-4556-9CAA-5844309BDB74}" destId="{1A6EF411-5437-41D0-B3AD-CD5F37FC0A32}" srcOrd="2" destOrd="0" presId="urn:microsoft.com/office/officeart/2018/2/layout/IconLabelList"/>
    <dgm:cxn modelId="{0AC323BA-9B29-4869-978B-0C95F1B82FA1}" type="presParOf" srcId="{8DC6141B-1810-4177-9C83-7552F6CB2CA7}" destId="{8E3A942A-9CA5-4ACF-8A2B-C9AADFE8ADA1}" srcOrd="3" destOrd="0" presId="urn:microsoft.com/office/officeart/2018/2/layout/IconLabelList"/>
    <dgm:cxn modelId="{6D2BFDEA-2B99-4BE7-B763-2FC4CEF564E6}" type="presParOf" srcId="{8DC6141B-1810-4177-9C83-7552F6CB2CA7}" destId="{E3835A7A-66D5-496A-B7F4-1C7272A44C2F}" srcOrd="4" destOrd="0" presId="urn:microsoft.com/office/officeart/2018/2/layout/IconLabelList"/>
    <dgm:cxn modelId="{9FF99CA8-021B-4EA8-A77D-9408FAA8E8BA}" type="presParOf" srcId="{E3835A7A-66D5-496A-B7F4-1C7272A44C2F}" destId="{F895DACD-64B3-4741-BD51-015C3995B1B9}" srcOrd="0" destOrd="0" presId="urn:microsoft.com/office/officeart/2018/2/layout/IconLabelList"/>
    <dgm:cxn modelId="{4770992D-D2F0-4A0D-B29A-D28EECA40E86}" type="presParOf" srcId="{E3835A7A-66D5-496A-B7F4-1C7272A44C2F}" destId="{0E972C1B-6DA9-4A1C-BEA2-A81D32D112BC}" srcOrd="1" destOrd="0" presId="urn:microsoft.com/office/officeart/2018/2/layout/IconLabelList"/>
    <dgm:cxn modelId="{3B1A614E-E2BA-4E0C-A085-C33D01BA436C}" type="presParOf" srcId="{E3835A7A-66D5-496A-B7F4-1C7272A44C2F}" destId="{61E5AB4E-659E-4B1F-877F-1CF48ACD63BE}" srcOrd="2" destOrd="0" presId="urn:microsoft.com/office/officeart/2018/2/layout/IconLabelList"/>
    <dgm:cxn modelId="{54F0C42C-ECDB-4556-A4BD-F22CBD0C9C4D}" type="presParOf" srcId="{8DC6141B-1810-4177-9C83-7552F6CB2CA7}" destId="{8BC11C7C-2115-4CA6-9A88-A37FA56ACF85}" srcOrd="5" destOrd="0" presId="urn:microsoft.com/office/officeart/2018/2/layout/IconLabelList"/>
    <dgm:cxn modelId="{4311F6FA-474F-4AF1-BDC1-BC0D581A2523}" type="presParOf" srcId="{8DC6141B-1810-4177-9C83-7552F6CB2CA7}" destId="{4AC127C7-D6E3-4E92-8712-F2108F2058AD}" srcOrd="6" destOrd="0" presId="urn:microsoft.com/office/officeart/2018/2/layout/IconLabelList"/>
    <dgm:cxn modelId="{DA04B7C7-E576-472E-A0A0-684E563FB0B7}" type="presParOf" srcId="{4AC127C7-D6E3-4E92-8712-F2108F2058AD}" destId="{972E4633-CD45-47D0-810F-C52A11B81024}" srcOrd="0" destOrd="0" presId="urn:microsoft.com/office/officeart/2018/2/layout/IconLabelList"/>
    <dgm:cxn modelId="{7C5306C0-38EE-497B-89A2-32D773D6DA59}" type="presParOf" srcId="{4AC127C7-D6E3-4E92-8712-F2108F2058AD}" destId="{9EAB1022-4FBE-40BA-B70F-D42FCB5DFF1E}" srcOrd="1" destOrd="0" presId="urn:microsoft.com/office/officeart/2018/2/layout/IconLabelList"/>
    <dgm:cxn modelId="{FA0E03ED-0A25-4ABA-9AD0-EFF5EEEA7F6E}" type="presParOf" srcId="{4AC127C7-D6E3-4E92-8712-F2108F2058AD}" destId="{674FCFAD-2E47-4309-8C78-CEA9505ECD98}" srcOrd="2" destOrd="0" presId="urn:microsoft.com/office/officeart/2018/2/layout/IconLabelList"/>
    <dgm:cxn modelId="{DAFECA1F-3B8D-40E7-B2F2-081FA3622300}" type="presParOf" srcId="{8DC6141B-1810-4177-9C83-7552F6CB2CA7}" destId="{D1B87408-E71C-4785-AFFB-92730002FF72}" srcOrd="7" destOrd="0" presId="urn:microsoft.com/office/officeart/2018/2/layout/IconLabelList"/>
    <dgm:cxn modelId="{2D1D662C-561B-4791-851E-6F08F752AB7B}" type="presParOf" srcId="{8DC6141B-1810-4177-9C83-7552F6CB2CA7}" destId="{06169903-E533-4580-BE1F-D91A93C1CDCF}" srcOrd="8" destOrd="0" presId="urn:microsoft.com/office/officeart/2018/2/layout/IconLabelList"/>
    <dgm:cxn modelId="{A603EEED-DE50-4EFB-A0C1-30848EEB0F07}" type="presParOf" srcId="{06169903-E533-4580-BE1F-D91A93C1CDCF}" destId="{F88960CD-085A-4F10-AC3C-16D1EFD14137}" srcOrd="0" destOrd="0" presId="urn:microsoft.com/office/officeart/2018/2/layout/IconLabelList"/>
    <dgm:cxn modelId="{9E48F20D-16A4-47AD-BD76-52A2805DB366}" type="presParOf" srcId="{06169903-E533-4580-BE1F-D91A93C1CDCF}" destId="{F3715E27-8A3B-4F9F-980A-7E12A72C14A7}" srcOrd="1" destOrd="0" presId="urn:microsoft.com/office/officeart/2018/2/layout/IconLabelList"/>
    <dgm:cxn modelId="{A348392F-3761-4CEF-B14D-F49FD8DD71DD}" type="presParOf" srcId="{06169903-E533-4580-BE1F-D91A93C1CDCF}" destId="{3D3C0CD8-1945-49AF-A56C-24DD65BED6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8ADE-4831-4F70-8180-7985503D3336}">
      <dsp:nvSpPr>
        <dsp:cNvPr id="0" name=""/>
        <dsp:cNvSpPr/>
      </dsp:nvSpPr>
      <dsp:spPr>
        <a:xfrm>
          <a:off x="1017567" y="341928"/>
          <a:ext cx="791806" cy="791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06B7E-863E-4396-BC4B-9986A47E9B05}">
      <dsp:nvSpPr>
        <dsp:cNvPr id="0" name=""/>
        <dsp:cNvSpPr/>
      </dsp:nvSpPr>
      <dsp:spPr>
        <a:xfrm>
          <a:off x="533686" y="1436619"/>
          <a:ext cx="1759570" cy="92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 </a:t>
          </a:r>
          <a:r>
            <a:rPr lang="en-US" sz="2000" b="1" kern="1200" dirty="0" err="1"/>
            <a:t>Variér</a:t>
          </a:r>
          <a:r>
            <a:rPr lang="en-US" sz="2000" b="1" kern="1200" dirty="0"/>
            <a:t> </a:t>
          </a:r>
          <a:r>
            <a:rPr lang="en-US" sz="2000" b="1" kern="1200" dirty="0" err="1"/>
            <a:t>møteformen</a:t>
          </a:r>
          <a:endParaRPr lang="en-US" sz="2000" kern="1200" dirty="0"/>
        </a:p>
      </dsp:txBody>
      <dsp:txXfrm>
        <a:off x="533686" y="1436619"/>
        <a:ext cx="1759570" cy="923774"/>
      </dsp:txXfrm>
    </dsp:sp>
    <dsp:sp modelId="{DED321E5-40EB-428B-B388-CC42277529CA}">
      <dsp:nvSpPr>
        <dsp:cNvPr id="0" name=""/>
        <dsp:cNvSpPr/>
      </dsp:nvSpPr>
      <dsp:spPr>
        <a:xfrm>
          <a:off x="3085063" y="341928"/>
          <a:ext cx="791806" cy="791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EF411-5437-41D0-B3AD-CD5F37FC0A32}">
      <dsp:nvSpPr>
        <dsp:cNvPr id="0" name=""/>
        <dsp:cNvSpPr/>
      </dsp:nvSpPr>
      <dsp:spPr>
        <a:xfrm>
          <a:off x="2601181" y="1436619"/>
          <a:ext cx="1759570" cy="92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Møtene kan være med personlig fremmøte, </a:t>
          </a:r>
          <a:endParaRPr lang="en-US" sz="1600" kern="1200" dirty="0"/>
        </a:p>
      </dsp:txBody>
      <dsp:txXfrm>
        <a:off x="2601181" y="1436619"/>
        <a:ext cx="1759570" cy="923774"/>
      </dsp:txXfrm>
    </dsp:sp>
    <dsp:sp modelId="{F895DACD-64B3-4741-BD51-015C3995B1B9}">
      <dsp:nvSpPr>
        <dsp:cNvPr id="0" name=""/>
        <dsp:cNvSpPr/>
      </dsp:nvSpPr>
      <dsp:spPr>
        <a:xfrm>
          <a:off x="5152558" y="341928"/>
          <a:ext cx="791806" cy="791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5AB4E-659E-4B1F-877F-1CF48ACD63BE}">
      <dsp:nvSpPr>
        <dsp:cNvPr id="0" name=""/>
        <dsp:cNvSpPr/>
      </dsp:nvSpPr>
      <dsp:spPr>
        <a:xfrm>
          <a:off x="4668676" y="1436619"/>
          <a:ext cx="1759570" cy="92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online eller en kombinasjon</a:t>
          </a:r>
          <a:endParaRPr lang="en-US" sz="1600" kern="1200" dirty="0"/>
        </a:p>
      </dsp:txBody>
      <dsp:txXfrm>
        <a:off x="4668676" y="1436619"/>
        <a:ext cx="1759570" cy="923774"/>
      </dsp:txXfrm>
    </dsp:sp>
    <dsp:sp modelId="{972E4633-CD45-47D0-810F-C52A11B81024}">
      <dsp:nvSpPr>
        <dsp:cNvPr id="0" name=""/>
        <dsp:cNvSpPr/>
      </dsp:nvSpPr>
      <dsp:spPr>
        <a:xfrm>
          <a:off x="7220053" y="341928"/>
          <a:ext cx="791806" cy="791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FCFAD-2E47-4309-8C78-CEA9505ECD98}">
      <dsp:nvSpPr>
        <dsp:cNvPr id="0" name=""/>
        <dsp:cNvSpPr/>
      </dsp:nvSpPr>
      <dsp:spPr>
        <a:xfrm>
          <a:off x="6736171" y="1436619"/>
          <a:ext cx="1759570" cy="92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såkalt hybrid, ved at noen deltar via internett mens andre er til stede</a:t>
          </a:r>
          <a:endParaRPr lang="en-US" sz="1600" kern="1200" dirty="0"/>
        </a:p>
      </dsp:txBody>
      <dsp:txXfrm>
        <a:off x="6736171" y="1436619"/>
        <a:ext cx="1759570" cy="923774"/>
      </dsp:txXfrm>
    </dsp:sp>
    <dsp:sp modelId="{F88960CD-085A-4F10-AC3C-16D1EFD14137}">
      <dsp:nvSpPr>
        <dsp:cNvPr id="0" name=""/>
        <dsp:cNvSpPr/>
      </dsp:nvSpPr>
      <dsp:spPr>
        <a:xfrm>
          <a:off x="9287548" y="341928"/>
          <a:ext cx="791806" cy="7918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C0CD8-1945-49AF-A56C-24DD65BED654}">
      <dsp:nvSpPr>
        <dsp:cNvPr id="0" name=""/>
        <dsp:cNvSpPr/>
      </dsp:nvSpPr>
      <dsp:spPr>
        <a:xfrm>
          <a:off x="8803666" y="1436619"/>
          <a:ext cx="1759570" cy="92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personlig.</a:t>
          </a:r>
          <a:endParaRPr lang="en-US" sz="1600" kern="1200"/>
        </a:p>
      </dsp:txBody>
      <dsp:txXfrm>
        <a:off x="8803666" y="1436619"/>
        <a:ext cx="1759570" cy="92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MEDLEMSKAP OG KLUBBUTVIKLING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Distriktstrening</a:t>
            </a:r>
            <a:r>
              <a:rPr lang="en-US" sz="3200" b="1" dirty="0">
                <a:solidFill>
                  <a:schemeClr val="bg1"/>
                </a:solidFill>
              </a:rPr>
              <a:t> D2310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18.05.2022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KLUBBFLEKSIBILITET - EKSEMPLER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4" descr="Team Roles for Hybrid Events and Meetings Photo">
            <a:extLst>
              <a:ext uri="{FF2B5EF4-FFF2-40B4-BE49-F238E27FC236}">
                <a16:creationId xmlns:a16="http://schemas.microsoft.com/office/drawing/2014/main" id="{8F6F7EFD-0427-4EE8-9853-133427C3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78" y="4695568"/>
            <a:ext cx="5737443" cy="18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D49588E-D7AC-2946-D77F-644E4496E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353698"/>
              </p:ext>
            </p:extLst>
          </p:nvPr>
        </p:nvGraphicFramePr>
        <p:xfrm>
          <a:off x="553210" y="1993246"/>
          <a:ext cx="11096923" cy="270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502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KLUBBFLEKSIBILITET - EKSEMPLER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B80F950-BABF-46DE-8541-859D981EB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3830" r="16926" b="10747"/>
          <a:stretch/>
        </p:blipFill>
        <p:spPr>
          <a:xfrm>
            <a:off x="2265149" y="1540043"/>
            <a:ext cx="9926851" cy="531795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4E08BB0-8C8D-4112-95A4-FF7455D9DF50}"/>
              </a:ext>
            </a:extLst>
          </p:cNvPr>
          <p:cNvSpPr/>
          <p:nvPr/>
        </p:nvSpPr>
        <p:spPr>
          <a:xfrm>
            <a:off x="10363200" y="5921896"/>
            <a:ext cx="18288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05E80B4-A4C1-4924-9AF1-4E435F7BF8C9}"/>
              </a:ext>
            </a:extLst>
          </p:cNvPr>
          <p:cNvSpPr txBox="1"/>
          <p:nvPr/>
        </p:nvSpPr>
        <p:spPr>
          <a:xfrm>
            <a:off x="425195" y="1906084"/>
            <a:ext cx="2610105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4. </a:t>
            </a:r>
            <a:r>
              <a:rPr sz="3200" b="1" spc="-15" dirty="0" err="1">
                <a:solidFill>
                  <a:srgbClr val="000000"/>
                </a:solidFill>
                <a:latin typeface="Arial"/>
                <a:cs typeface="Arial"/>
              </a:rPr>
              <a:t>Tilby</a:t>
            </a:r>
            <a:r>
              <a:rPr sz="3200" b="1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3200" b="1" dirty="0">
                <a:solidFill>
                  <a:srgbClr val="000000"/>
                </a:solidFill>
                <a:latin typeface="Arial"/>
                <a:cs typeface="Arial"/>
              </a:rPr>
              <a:t>ulike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 typer</a:t>
            </a:r>
            <a:r>
              <a:rPr sz="3200" b="1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medlemskap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0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KLUBBFLEKSIBILITET - EKSEMPLER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05E80B4-A4C1-4924-9AF1-4E435F7BF8C9}"/>
              </a:ext>
            </a:extLst>
          </p:cNvPr>
          <p:cNvSpPr txBox="1"/>
          <p:nvPr/>
        </p:nvSpPr>
        <p:spPr>
          <a:xfrm>
            <a:off x="425195" y="1906084"/>
            <a:ext cx="647090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4. </a:t>
            </a:r>
            <a:r>
              <a:rPr sz="3200" b="1" spc="-15" dirty="0" err="1">
                <a:solidFill>
                  <a:srgbClr val="000000"/>
                </a:solidFill>
                <a:latin typeface="Arial"/>
                <a:cs typeface="Arial"/>
              </a:rPr>
              <a:t>Tilby</a:t>
            </a:r>
            <a:r>
              <a:rPr sz="3200" b="1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3200" b="1" dirty="0">
                <a:solidFill>
                  <a:srgbClr val="000000"/>
                </a:solidFill>
                <a:latin typeface="Arial"/>
                <a:cs typeface="Arial"/>
              </a:rPr>
              <a:t>ulike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 typer</a:t>
            </a:r>
            <a:r>
              <a:rPr sz="3200" b="1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medlemskap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DA733E1-A271-4B8C-AEA3-A05B65CAE042}"/>
              </a:ext>
            </a:extLst>
          </p:cNvPr>
          <p:cNvSpPr txBox="1"/>
          <p:nvPr/>
        </p:nvSpPr>
        <p:spPr>
          <a:xfrm>
            <a:off x="381000" y="2461390"/>
            <a:ext cx="11269133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Klubben</a:t>
            </a:r>
            <a:r>
              <a:rPr sz="28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kan tilby familiemedlemskap</a:t>
            </a:r>
            <a:r>
              <a:rPr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de</a:t>
            </a:r>
            <a:r>
              <a:rPr sz="2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som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ønsker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å ta med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noen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 familien,</a:t>
            </a:r>
            <a:r>
              <a:rPr sz="2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juniormedlemskap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unge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yrkes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aktive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med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lederpotensial,</a:t>
            </a:r>
            <a:r>
              <a:rPr sz="28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eller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bedriftsmedlemskap</a:t>
            </a:r>
            <a:r>
              <a:rPr sz="2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til ansatte i bedrifter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som</a:t>
            </a: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ønsker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å være representert i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klubben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nb-NO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Hver type medlemskap</a:t>
            </a:r>
            <a:r>
              <a:rPr sz="2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kan ha</a:t>
            </a:r>
            <a:r>
              <a:rPr sz="28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egen policy og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kontingent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, fremmøte</a:t>
            </a:r>
            <a:r>
              <a:rPr sz="28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og serviceforventninger.</a:t>
            </a:r>
            <a:r>
              <a:rPr sz="28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Rotary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vil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regne</a:t>
            </a:r>
            <a:r>
              <a:rPr sz="2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disse personene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med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klubbens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 medlemstall</a:t>
            </a:r>
            <a:r>
              <a:rPr lang="nb-NO" sz="2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og vil betrakte dem</a:t>
            </a:r>
            <a:r>
              <a:rPr lang="nb-NO"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som aktive medlemmer</a:t>
            </a:r>
            <a:r>
              <a:rPr lang="nb-NO" sz="28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800" dirty="0">
                <a:solidFill>
                  <a:srgbClr val="000000"/>
                </a:solidFill>
                <a:latin typeface="Arial"/>
                <a:cs typeface="Arial"/>
              </a:rPr>
              <a:t>dersom de betaler RI-kontingenten.</a:t>
            </a:r>
          </a:p>
          <a:p>
            <a:pPr marL="0" marR="0">
              <a:lnSpc>
                <a:spcPts val="3123"/>
              </a:lnSpc>
              <a:spcBef>
                <a:spcPts val="236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2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ULIKE </a:t>
            </a:r>
            <a:r>
              <a:rPr lang="en-US" dirty="0" err="1"/>
              <a:t>KLUBBmodeller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58D5AB-F4D6-4551-92F1-662AE69A7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45" b="8275"/>
          <a:stretch/>
        </p:blipFill>
        <p:spPr>
          <a:xfrm>
            <a:off x="1388534" y="1521324"/>
            <a:ext cx="9736666" cy="5336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9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ULIKE </a:t>
            </a:r>
            <a:r>
              <a:rPr lang="en-US" dirty="0" err="1"/>
              <a:t>KLUBBmodeller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91202DD-6364-4E32-A497-CBC63BDC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38" b="30989"/>
          <a:stretch/>
        </p:blipFill>
        <p:spPr>
          <a:xfrm>
            <a:off x="51761" y="1655611"/>
            <a:ext cx="12021705" cy="4496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Hva gjør vi i egen klubb</a:t>
            </a:r>
            <a:r>
              <a:rPr lang="en-US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59000"/>
            <a:ext cx="11506199" cy="43052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3200" dirty="0"/>
              <a:t>Har vi fokus på medlemsmassen?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Hvordan er </a:t>
            </a:r>
            <a:r>
              <a:rPr lang="nb-NO" sz="3200" dirty="0" err="1"/>
              <a:t>alderssammensettingen</a:t>
            </a:r>
            <a:r>
              <a:rPr lang="nb-NO" sz="3200" dirty="0"/>
              <a:t>?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Har vi et spennende nok program til å få nye med?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Tar vi vare på nye medlemmer slik at de blir?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Spør vi nye medlemmer hva de har lyst til å bidra med?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2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SPØRSMÅL?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0CA2C3B-2400-8546-9129-3397E5BFDCA2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nye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medlemmer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beholder de vi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0C5649-6D4B-1F49-AF87-A8BFD61D57FE}"/>
              </a:ext>
            </a:extLst>
          </p:cNvPr>
          <p:cNvSpPr txBox="1">
            <a:spLocks/>
          </p:cNvSpPr>
          <p:nvPr/>
        </p:nvSpPr>
        <p:spPr>
          <a:xfrm>
            <a:off x="4309872" y="5297925"/>
            <a:ext cx="3572256" cy="1149407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D50398-13B0-6D4F-900E-23CAD9343C1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2D24330-5D6F-4432-A829-882BD776A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299" y="4760278"/>
            <a:ext cx="5334000" cy="19602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3B677-AD9E-484F-B253-DC8676C832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D1CF4-004B-43A9-8D91-3C91247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90CDF94-205F-4810-8C48-51EDED275A33}"/>
              </a:ext>
            </a:extLst>
          </p:cNvPr>
          <p:cNvSpPr txBox="1">
            <a:spLocks/>
          </p:cNvSpPr>
          <p:nvPr/>
        </p:nvSpPr>
        <p:spPr>
          <a:xfrm>
            <a:off x="6083300" y="944417"/>
            <a:ext cx="4711700" cy="2789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</a:rPr>
              <a:t>Klubbens oppgave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</a:rPr>
              <a:t>Skaffe nye medlemmer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</a:rPr>
              <a:t>Beholde medlemmer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b-NO" sz="2800" dirty="0">
              <a:solidFill>
                <a:schemeClr val="bg1"/>
              </a:solidFill>
            </a:endParaRPr>
          </a:p>
          <a:p>
            <a:pPr lvl="1"/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B62C07-B158-446A-B3DD-330E7BF7D5AE}"/>
              </a:ext>
            </a:extLst>
          </p:cNvPr>
          <p:cNvSpPr txBox="1">
            <a:spLocks/>
          </p:cNvSpPr>
          <p:nvPr/>
        </p:nvSpPr>
        <p:spPr>
          <a:xfrm>
            <a:off x="914400" y="817419"/>
            <a:ext cx="4711700" cy="278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</a:rPr>
              <a:t>Distriktets oppgave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</a:rPr>
              <a:t>Støtte klubber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</a:rPr>
              <a:t>Nye klubber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b-NO" sz="2800" dirty="0">
              <a:solidFill>
                <a:schemeClr val="bg1"/>
              </a:solidFill>
            </a:endParaRPr>
          </a:p>
          <a:p>
            <a:pPr lvl="1"/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D8AFD688-0C9A-4889-A94F-8A30517E62B9}"/>
              </a:ext>
            </a:extLst>
          </p:cNvPr>
          <p:cNvSpPr txBox="1">
            <a:spLocks/>
          </p:cNvSpPr>
          <p:nvPr/>
        </p:nvSpPr>
        <p:spPr>
          <a:xfrm>
            <a:off x="1097559" y="3819279"/>
            <a:ext cx="10619669" cy="244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</a:rPr>
              <a:t>Hvordan gjør vi dette?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</a:rPr>
              <a:t>Det finnes ingen mal på dette som gir full suksess</a:t>
            </a:r>
            <a:r>
              <a:rPr lang="nb-NO" sz="28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b-NO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</a:rPr>
              <a:t>Innlegget mitt i kveld er og skal være 2 veis kommunikasjon.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b-NO" sz="2800" dirty="0">
              <a:solidFill>
                <a:schemeClr val="bg1"/>
              </a:solidFill>
            </a:endParaRPr>
          </a:p>
          <a:p>
            <a:pPr lvl="1"/>
            <a:endParaRPr lang="nb-NO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3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1261872"/>
            <a:ext cx="5537200" cy="5340096"/>
          </a:xfrm>
        </p:spPr>
        <p:txBody>
          <a:bodyPr>
            <a:normAutofit fontScale="92500"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err="1"/>
              <a:t>Videreutvikle</a:t>
            </a:r>
            <a:r>
              <a:rPr lang="en-US" sz="2800" dirty="0"/>
              <a:t> </a:t>
            </a:r>
            <a:r>
              <a:rPr lang="en-US" sz="2800" dirty="0" err="1"/>
              <a:t>eksisterende</a:t>
            </a:r>
            <a:r>
              <a:rPr lang="en-US" sz="2800" dirty="0"/>
              <a:t> </a:t>
            </a:r>
            <a:r>
              <a:rPr lang="en-US" sz="2800" dirty="0" err="1"/>
              <a:t>medlemmer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rotarianere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err="1"/>
              <a:t>Rekruttere</a:t>
            </a:r>
            <a:r>
              <a:rPr lang="en-US" sz="2800" dirty="0"/>
              <a:t> nye </a:t>
            </a:r>
            <a:r>
              <a:rPr lang="en-US" sz="2800" dirty="0" err="1"/>
              <a:t>medlemmer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 err="1"/>
              <a:t>Nettsider</a:t>
            </a:r>
            <a:r>
              <a:rPr lang="en-US" sz="2800" dirty="0"/>
              <a:t>: </a:t>
            </a:r>
            <a:r>
              <a:rPr lang="en-US" sz="2800" dirty="0" err="1"/>
              <a:t>distriktets</a:t>
            </a:r>
            <a:r>
              <a:rPr lang="en-US" sz="2800" dirty="0"/>
              <a:t> (d2310.rotary.no) og Rotary.org</a:t>
            </a:r>
          </a:p>
          <a:p>
            <a:pPr lvl="1"/>
            <a:r>
              <a:rPr lang="en-US" sz="2800" dirty="0" err="1"/>
              <a:t>Seminarer</a:t>
            </a:r>
            <a:r>
              <a:rPr lang="en-US" sz="2800" dirty="0"/>
              <a:t>/</a:t>
            </a:r>
            <a:r>
              <a:rPr lang="en-US" sz="2800" dirty="0" err="1"/>
              <a:t>webinarer</a:t>
            </a:r>
            <a:endParaRPr lang="en-US" sz="2800" dirty="0"/>
          </a:p>
          <a:p>
            <a:pPr lvl="1"/>
            <a:r>
              <a:rPr lang="en-US" sz="2800" dirty="0" err="1"/>
              <a:t>Foredrag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klubber</a:t>
            </a:r>
            <a:r>
              <a:rPr lang="en-US" sz="2800" dirty="0"/>
              <a:t>/</a:t>
            </a:r>
            <a:r>
              <a:rPr lang="en-US" sz="2800" dirty="0" err="1"/>
              <a:t>regioner</a:t>
            </a:r>
            <a:endParaRPr lang="en-US" sz="2800" dirty="0"/>
          </a:p>
          <a:p>
            <a:pPr lvl="1"/>
            <a:r>
              <a:rPr lang="en-US" sz="2800" dirty="0"/>
              <a:t>Stands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2141538"/>
            <a:ext cx="5283201" cy="1135062"/>
          </a:xfrm>
        </p:spPr>
        <p:txBody>
          <a:bodyPr/>
          <a:lstStyle/>
          <a:p>
            <a:pPr lvl="0"/>
            <a:r>
              <a:rPr lang="en-US" dirty="0" err="1"/>
              <a:t>Komité</a:t>
            </a:r>
            <a:r>
              <a:rPr lang="en-US" dirty="0"/>
              <a:t> for </a:t>
            </a:r>
            <a:r>
              <a:rPr lang="en-US" dirty="0" err="1"/>
              <a:t>Medlemskap</a:t>
            </a:r>
            <a:r>
              <a:rPr lang="en-US" dirty="0"/>
              <a:t> og </a:t>
            </a:r>
            <a:r>
              <a:rPr lang="en-US" dirty="0" err="1"/>
              <a:t>klubbutvikling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2797712"/>
          </a:xfrm>
        </p:spPr>
        <p:txBody>
          <a:bodyPr>
            <a:normAutofit/>
          </a:bodyPr>
          <a:lstStyle/>
          <a:p>
            <a:r>
              <a:rPr lang="en-US" sz="3200" dirty="0" err="1"/>
              <a:t>Engasjere</a:t>
            </a:r>
            <a:r>
              <a:rPr lang="en-US" sz="3200" dirty="0"/>
              <a:t>, </a:t>
            </a:r>
            <a:r>
              <a:rPr lang="en-US" sz="3200" dirty="0" err="1"/>
              <a:t>motivere</a:t>
            </a:r>
            <a:r>
              <a:rPr lang="en-US" sz="3200" dirty="0"/>
              <a:t> og </a:t>
            </a:r>
            <a:r>
              <a:rPr lang="en-US" sz="3200" dirty="0" err="1"/>
              <a:t>bistå</a:t>
            </a:r>
            <a:r>
              <a:rPr lang="en-US" sz="3200" dirty="0"/>
              <a:t> </a:t>
            </a:r>
            <a:r>
              <a:rPr lang="en-US" sz="3200" dirty="0" err="1"/>
              <a:t>klubbene</a:t>
            </a:r>
            <a:r>
              <a:rPr lang="en-US" sz="3200" dirty="0"/>
              <a:t> med </a:t>
            </a:r>
            <a:r>
              <a:rPr lang="en-US" sz="3200" dirty="0" err="1"/>
              <a:t>nødvendige</a:t>
            </a:r>
            <a:r>
              <a:rPr lang="en-US" sz="3200" dirty="0"/>
              <a:t> </a:t>
            </a:r>
            <a:r>
              <a:rPr lang="en-US" sz="3200" dirty="0" err="1"/>
              <a:t>verktøy</a:t>
            </a:r>
            <a:r>
              <a:rPr lang="en-US" sz="3200" dirty="0"/>
              <a:t> og </a:t>
            </a:r>
            <a:r>
              <a:rPr lang="en-US" sz="3200" dirty="0" err="1"/>
              <a:t>råd</a:t>
            </a:r>
            <a:r>
              <a:rPr lang="en-US" sz="3200" dirty="0"/>
              <a:t>, </a:t>
            </a:r>
            <a:r>
              <a:rPr lang="en-US" sz="3200" dirty="0" err="1"/>
              <a:t>slik</a:t>
            </a:r>
            <a:r>
              <a:rPr lang="en-US" sz="3200" dirty="0"/>
              <a:t> at </a:t>
            </a:r>
            <a:r>
              <a:rPr lang="en-US" sz="3200" dirty="0" err="1"/>
              <a:t>klubbene</a:t>
            </a:r>
            <a:r>
              <a:rPr lang="en-US" sz="3200" dirty="0"/>
              <a:t> </a:t>
            </a:r>
            <a:r>
              <a:rPr lang="en-US" sz="3200" dirty="0" err="1"/>
              <a:t>når</a:t>
            </a:r>
            <a:r>
              <a:rPr lang="en-US" sz="3200" dirty="0"/>
              <a:t> sine </a:t>
            </a:r>
            <a:r>
              <a:rPr lang="en-US" sz="3200" dirty="0" err="1"/>
              <a:t>mål</a:t>
            </a:r>
            <a:r>
              <a:rPr lang="en-US" sz="3200" dirty="0"/>
              <a:t> </a:t>
            </a:r>
            <a:r>
              <a:rPr lang="en-US" sz="3200" dirty="0" err="1"/>
              <a:t>innen</a:t>
            </a:r>
            <a:r>
              <a:rPr lang="en-US" sz="3200" dirty="0"/>
              <a:t> </a:t>
            </a:r>
            <a:r>
              <a:rPr lang="en-US" sz="3200" dirty="0" err="1"/>
              <a:t>medlemsutvikling</a:t>
            </a:r>
            <a:r>
              <a:rPr lang="en-US" sz="3200" dirty="0"/>
              <a:t> og </a:t>
            </a:r>
            <a:r>
              <a:rPr lang="en-US" sz="3200" dirty="0" err="1"/>
              <a:t>rekruttering</a:t>
            </a:r>
            <a:r>
              <a:rPr lang="en-US" sz="3200" dirty="0"/>
              <a:t>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6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distrikt</a:t>
            </a:r>
            <a:r>
              <a:rPr lang="en-US" dirty="0"/>
              <a:t> 2310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FB2F54F-AC14-4D44-9745-F186F436D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07069"/>
              </p:ext>
            </p:extLst>
          </p:nvPr>
        </p:nvGraphicFramePr>
        <p:xfrm>
          <a:off x="25167" y="1952407"/>
          <a:ext cx="12116676" cy="445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10296322" imgH="5372297" progId="Excel.Sheet.12">
                  <p:embed/>
                </p:oleObj>
              </mc:Choice>
              <mc:Fallback>
                <p:oleObj name="Worksheet" r:id="rId4" imgW="10296322" imgH="5372297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5DBBC0E-4E6F-03D1-F2B4-D7116D48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67" y="1952407"/>
                        <a:ext cx="12116676" cy="4456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168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vi nye </a:t>
            </a:r>
            <a:r>
              <a:rPr lang="en-US" dirty="0" err="1"/>
              <a:t>medlemmer</a:t>
            </a:r>
            <a:r>
              <a:rPr lang="en-US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59001"/>
            <a:ext cx="11506199" cy="4114800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Sette det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agendaen</a:t>
            </a:r>
            <a:r>
              <a:rPr lang="en-US" sz="2800" dirty="0"/>
              <a:t> </a:t>
            </a:r>
            <a:r>
              <a:rPr lang="en-US" sz="2800" dirty="0" err="1"/>
              <a:t>tidlig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året</a:t>
            </a:r>
            <a:endParaRPr lang="en-US" sz="2800" dirty="0"/>
          </a:p>
          <a:p>
            <a:pPr marL="346075" indent="-346075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/>
              <a:t>Motivere</a:t>
            </a:r>
            <a:r>
              <a:rPr lang="en-US" sz="2800" dirty="0"/>
              <a:t> </a:t>
            </a:r>
            <a:r>
              <a:rPr lang="en-US" sz="2800" dirty="0" err="1"/>
              <a:t>medlemmer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å </a:t>
            </a:r>
            <a:r>
              <a:rPr lang="en-US" sz="2800" dirty="0" err="1"/>
              <a:t>skaffe</a:t>
            </a:r>
            <a:r>
              <a:rPr lang="en-US" sz="2800" dirty="0"/>
              <a:t> nye</a:t>
            </a:r>
          </a:p>
          <a:p>
            <a:pPr marL="346075" indent="-346075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Ha et </a:t>
            </a:r>
            <a:r>
              <a:rPr lang="en-US" sz="2800" dirty="0" err="1"/>
              <a:t>spennende</a:t>
            </a:r>
            <a:r>
              <a:rPr lang="en-US" sz="2800" dirty="0"/>
              <a:t> program </a:t>
            </a:r>
            <a:r>
              <a:rPr lang="en-US" sz="2800" dirty="0" err="1"/>
              <a:t>som</a:t>
            </a:r>
            <a:r>
              <a:rPr lang="en-US" sz="2800" dirty="0"/>
              <a:t> man </a:t>
            </a:r>
            <a:r>
              <a:rPr lang="en-US" sz="2800" dirty="0" err="1"/>
              <a:t>vil</a:t>
            </a:r>
            <a:r>
              <a:rPr lang="en-US" sz="2800" dirty="0"/>
              <a:t> vise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andre</a:t>
            </a:r>
            <a:endParaRPr lang="en-US" sz="2800" dirty="0"/>
          </a:p>
          <a:p>
            <a:pPr marL="346075" indent="-346075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Sette </a:t>
            </a:r>
            <a:r>
              <a:rPr lang="en-US" sz="2800" dirty="0" err="1"/>
              <a:t>ned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gruppe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klubben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jobber </a:t>
            </a:r>
            <a:r>
              <a:rPr lang="en-US" sz="2800" dirty="0" err="1"/>
              <a:t>målrettet</a:t>
            </a:r>
            <a:r>
              <a:rPr lang="en-US" sz="2800" dirty="0"/>
              <a:t> </a:t>
            </a:r>
          </a:p>
          <a:p>
            <a:pPr marL="346075" indent="-346075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/>
              <a:t>Snakke</a:t>
            </a:r>
            <a:r>
              <a:rPr lang="en-US" sz="2800" dirty="0"/>
              <a:t> med </a:t>
            </a:r>
            <a:r>
              <a:rPr lang="en-US" sz="2800" dirty="0" err="1"/>
              <a:t>andre</a:t>
            </a:r>
            <a:r>
              <a:rPr lang="en-US" sz="2800" dirty="0"/>
              <a:t> </a:t>
            </a:r>
            <a:r>
              <a:rPr lang="en-US" sz="2800" dirty="0" err="1"/>
              <a:t>klubber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hatt</a:t>
            </a:r>
            <a:r>
              <a:rPr lang="en-US" sz="2800" dirty="0"/>
              <a:t> </a:t>
            </a:r>
            <a:r>
              <a:rPr lang="en-US" sz="2800" dirty="0" err="1"/>
              <a:t>suksess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4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CB917C5-5B3C-42A3-8C29-8C1197E9C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894494"/>
              </p:ext>
            </p:extLst>
          </p:nvPr>
        </p:nvGraphicFramePr>
        <p:xfrm>
          <a:off x="2281806" y="-5516"/>
          <a:ext cx="7743038" cy="689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5829480" imgH="7543800" progId="AcroExch.Document.DC">
                  <p:embed/>
                </p:oleObj>
              </mc:Choice>
              <mc:Fallback>
                <p:oleObj name="Acrobat Document" r:id="rId4" imgW="5829480" imgH="754380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5404809-4ADB-0816-F921-99703EF91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1806" y="-5516"/>
                        <a:ext cx="7743038" cy="689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6518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186798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endring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fleksibilitet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E7EAEDD-F655-42E9-9C95-2AA2CDD83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54889" r="65465" b="33450"/>
          <a:stretch/>
        </p:blipFill>
        <p:spPr>
          <a:xfrm>
            <a:off x="6721919" y="4176313"/>
            <a:ext cx="5470081" cy="2681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2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KLUBBFLEKSIBILITET - EKSEMPLER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E6261F6-D0AB-4F1F-AD01-2D8332D27089}"/>
              </a:ext>
            </a:extLst>
          </p:cNvPr>
          <p:cNvSpPr txBox="1"/>
          <p:nvPr/>
        </p:nvSpPr>
        <p:spPr>
          <a:xfrm>
            <a:off x="608074" y="1901806"/>
            <a:ext cx="10456166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3200" b="1" spc="9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Forandre</a:t>
            </a:r>
            <a:r>
              <a:rPr sz="3200" b="1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klubbens</a:t>
            </a:r>
            <a:r>
              <a:rPr sz="3200" b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møteplan</a:t>
            </a:r>
          </a:p>
          <a:p>
            <a:pPr marL="0" marR="0">
              <a:lnSpc>
                <a:spcPts val="3126"/>
              </a:lnSpc>
              <a:spcBef>
                <a:spcPts val="28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Klubben</a:t>
            </a:r>
            <a:r>
              <a:rPr sz="32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kan </a:t>
            </a:r>
            <a:r>
              <a:rPr sz="3200" dirty="0" err="1">
                <a:solidFill>
                  <a:srgbClr val="000000"/>
                </a:solidFill>
                <a:latin typeface="Arial"/>
                <a:cs typeface="Arial"/>
              </a:rPr>
              <a:t>variere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7" dirty="0" err="1">
                <a:solidFill>
                  <a:srgbClr val="000000"/>
                </a:solidFill>
                <a:latin typeface="Arial"/>
                <a:cs typeface="Arial"/>
              </a:rPr>
              <a:t>møtedag</a:t>
            </a:r>
            <a:r>
              <a:rPr sz="3200" spc="-17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32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Arial"/>
                <a:cs typeface="Arial"/>
              </a:rPr>
              <a:t>tidspunkt</a:t>
            </a:r>
            <a:r>
              <a:rPr lang="nb-NO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og hyppighet.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BEC5545-B3D7-432D-8778-718B246435AB}"/>
              </a:ext>
            </a:extLst>
          </p:cNvPr>
          <p:cNvSpPr txBox="1"/>
          <p:nvPr/>
        </p:nvSpPr>
        <p:spPr>
          <a:xfrm>
            <a:off x="534923" y="3242904"/>
            <a:ext cx="9750581" cy="256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3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eksempel </a:t>
            </a:r>
            <a:r>
              <a:rPr sz="3200" dirty="0" err="1">
                <a:solidFill>
                  <a:srgbClr val="000000"/>
                </a:solidFill>
                <a:latin typeface="Arial"/>
                <a:cs typeface="Arial"/>
              </a:rPr>
              <a:t>kan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3200" dirty="0">
                <a:solidFill>
                  <a:srgbClr val="000000"/>
                </a:solidFill>
                <a:latin typeface="Arial"/>
                <a:cs typeface="Arial"/>
              </a:rPr>
              <a:t>man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 holde</a:t>
            </a:r>
            <a:r>
              <a:rPr sz="32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et tradisjonelt møte</a:t>
            </a:r>
            <a:r>
              <a:rPr sz="32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på</a:t>
            </a:r>
          </a:p>
          <a:p>
            <a:pPr marL="0" marR="0">
              <a:lnSpc>
                <a:spcPts val="3123"/>
              </a:lnSpc>
              <a:spcBef>
                <a:spcPts val="287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første mandag</a:t>
            </a:r>
            <a:r>
              <a:rPr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i måneden</a:t>
            </a:r>
            <a:r>
              <a:rPr sz="32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3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å diskutere </a:t>
            </a:r>
            <a:r>
              <a:rPr sz="3200" spc="-12" dirty="0">
                <a:solidFill>
                  <a:srgbClr val="000000"/>
                </a:solidFill>
                <a:latin typeface="Arial"/>
                <a:cs typeface="Arial"/>
              </a:rPr>
              <a:t>klubbsaker,</a:t>
            </a:r>
          </a:p>
          <a:p>
            <a:pPr marL="0" marR="0">
              <a:lnSpc>
                <a:spcPts val="3123"/>
              </a:lnSpc>
              <a:spcBef>
                <a:spcPts val="236"/>
              </a:spcBef>
              <a:spcAft>
                <a:spcPts val="0"/>
              </a:spcAft>
            </a:pPr>
            <a:r>
              <a:rPr sz="3200" dirty="0" err="1">
                <a:solidFill>
                  <a:srgbClr val="000000"/>
                </a:solidFill>
                <a:latin typeface="Arial"/>
                <a:cs typeface="Arial"/>
              </a:rPr>
              <a:t>serviceprosjekter</a:t>
            </a:r>
            <a:r>
              <a:rPr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3200" spc="-50" dirty="0" err="1">
                <a:solidFill>
                  <a:srgbClr val="000000"/>
                </a:solidFill>
                <a:latin typeface="Arial"/>
                <a:cs typeface="Arial"/>
              </a:rPr>
              <a:t>osv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32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og komme</a:t>
            </a:r>
            <a:r>
              <a:rPr sz="3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sammen</a:t>
            </a:r>
            <a:r>
              <a:rPr sz="32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sosialt på</a:t>
            </a:r>
          </a:p>
          <a:p>
            <a:pPr marL="0" marR="0">
              <a:lnSpc>
                <a:spcPts val="3126"/>
              </a:lnSpc>
              <a:spcBef>
                <a:spcPts val="28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den siste fredagen</a:t>
            </a:r>
            <a:r>
              <a:rPr sz="32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sz="3200" dirty="0" err="1">
                <a:solidFill>
                  <a:srgbClr val="000000"/>
                </a:solidFill>
                <a:latin typeface="Arial"/>
                <a:cs typeface="Arial"/>
              </a:rPr>
              <a:t>måneden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nb-NO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26"/>
              </a:lnSpc>
              <a:spcBef>
                <a:spcPts val="284"/>
              </a:spcBef>
              <a:spcAft>
                <a:spcPts val="0"/>
              </a:spcAft>
            </a:pPr>
            <a:endParaRPr lang="nb-NO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126"/>
              </a:lnSpc>
              <a:spcBef>
                <a:spcPts val="284"/>
              </a:spcBef>
            </a:pPr>
            <a:r>
              <a:rPr lang="nb-NO" sz="3200" dirty="0">
                <a:solidFill>
                  <a:srgbClr val="000000"/>
                </a:solidFill>
                <a:latin typeface="Arial"/>
                <a:cs typeface="Arial"/>
              </a:rPr>
              <a:t>Minimum 2 møter i måneden.</a:t>
            </a:r>
          </a:p>
        </p:txBody>
      </p:sp>
      <p:pic>
        <p:nvPicPr>
          <p:cNvPr id="10" name="Picture 4" descr="SCHEDULE CHANGE- 6:30PM PTG MEETING! | Allenwood Elementary PTG">
            <a:extLst>
              <a:ext uri="{FF2B5EF4-FFF2-40B4-BE49-F238E27FC236}">
                <a16:creationId xmlns:a16="http://schemas.microsoft.com/office/drawing/2014/main" id="{48F786DC-39F9-4DCE-8302-FEE37CEB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76" y="484177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70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</TotalTime>
  <Words>429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Office Theme</vt:lpstr>
      <vt:lpstr>Worksheet</vt:lpstr>
      <vt:lpstr>Acrobat Document</vt:lpstr>
      <vt:lpstr>PowerPoint-presentasjon</vt:lpstr>
      <vt:lpstr>PowerPoint-presentasjon</vt:lpstr>
      <vt:lpstr>PowerPoint-presentasjon</vt:lpstr>
      <vt:lpstr>PowerPoint-presentasjon</vt:lpstr>
      <vt:lpstr>Status i distrikt 2310</vt:lpstr>
      <vt:lpstr>Hvordan får vi nye medlemmer?</vt:lpstr>
      <vt:lpstr>PowerPoint-presentasjon</vt:lpstr>
      <vt:lpstr>PowerPoint-presentasjon</vt:lpstr>
      <vt:lpstr>KLUBBFLEKSIBILITET - EKSEMPLER</vt:lpstr>
      <vt:lpstr>KLUBBFLEKSIBILITET - EKSEMPLER</vt:lpstr>
      <vt:lpstr>KLUBBFLEKSIBILITET - EKSEMPLER</vt:lpstr>
      <vt:lpstr>KLUBBFLEKSIBILITET - EKSEMPLER</vt:lpstr>
      <vt:lpstr>ULIKE KLUBBmodeller</vt:lpstr>
      <vt:lpstr>ULIKE KLUBBmodeller</vt:lpstr>
      <vt:lpstr>Hva gjør vi i egen klubb?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Terje J. Løken (Skue Sparebank)</cp:lastModifiedBy>
  <cp:revision>163</cp:revision>
  <cp:lastPrinted>2019-12-04T20:41:25Z</cp:lastPrinted>
  <dcterms:created xsi:type="dcterms:W3CDTF">2019-11-18T03:22:22Z</dcterms:created>
  <dcterms:modified xsi:type="dcterms:W3CDTF">2022-05-18T19:16:21Z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