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  <p:sldMasterId id="2147483713" r:id="rId3"/>
  </p:sldMasterIdLst>
  <p:notesMasterIdLst>
    <p:notesMasterId r:id="rId13"/>
  </p:notesMasterIdLst>
  <p:handoutMasterIdLst>
    <p:handoutMasterId r:id="rId14"/>
  </p:handoutMasterIdLst>
  <p:sldIdLst>
    <p:sldId id="472" r:id="rId4"/>
    <p:sldId id="570" r:id="rId5"/>
    <p:sldId id="576" r:id="rId6"/>
    <p:sldId id="571" r:id="rId7"/>
    <p:sldId id="573" r:id="rId8"/>
    <p:sldId id="574" r:id="rId9"/>
    <p:sldId id="575" r:id="rId10"/>
    <p:sldId id="572" r:id="rId11"/>
    <p:sldId id="522" r:id="rId12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95D"/>
    <a:srgbClr val="FFFFFF"/>
    <a:srgbClr val="D9185C"/>
    <a:srgbClr val="06B4E6"/>
    <a:srgbClr val="15458F"/>
    <a:srgbClr val="DA1A5A"/>
    <a:srgbClr val="00B4E6"/>
    <a:srgbClr val="00B4E7"/>
    <a:srgbClr val="16468F"/>
    <a:srgbClr val="174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57" autoAdjust="0"/>
    <p:restoredTop sz="97866" autoAdjust="0"/>
  </p:normalViewPr>
  <p:slideViewPr>
    <p:cSldViewPr snapToGrid="0" showGuides="1">
      <p:cViewPr varScale="1">
        <p:scale>
          <a:sx n="82" d="100"/>
          <a:sy n="82" d="100"/>
        </p:scale>
        <p:origin x="96" y="120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E8DD277-93D3-485D-92E7-798707DD79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9D67EE5-75B5-4E49-BA04-092F166492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A5464-F1D8-440D-A531-8F089C0D3B4B}" type="datetimeFigureOut">
              <a:rPr lang="nb-NO" smtClean="0"/>
              <a:t>18.05.2022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984BA00-4568-4AC2-8551-22288C1D3D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A59B9A-8043-4461-BD7E-2A6B3F5969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48A59-60D9-4E32-922F-98809F7AC0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32912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5/18/2022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3D003B-FB97-4B26-87C8-848519E2C8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383ED0-41B3-4A39-A21D-BB2F23B5BF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041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0B58A3-42B5-4101-80D4-D84BFDB6CF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E48FE1-5D90-4023-896D-2B78EAB106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733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C25AAB-5A5C-462C-951D-5F698942788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501F6-A671-4E50-98F5-1ABD6D77B5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606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5079BF-8FE4-416A-9827-B8D5B965316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C44904-EDE1-4607-A879-C65B7537DD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6990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743CF1-FBAB-49B2-9332-607551979CC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62A83-AB8D-4E43-8DA5-F667870E9A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6230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30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144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78849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3568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515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6731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56253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71762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522577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3D003B-FB97-4B26-87C8-848519E2C8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383ED0-41B3-4A39-A21D-BB2F23B5BF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84794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0B58A3-42B5-4101-80D4-D84BFDB6CF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E48FE1-5D90-4023-896D-2B78EAB106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60663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C25AAB-5A5C-462C-951D-5F698942788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501F6-A671-4E50-98F5-1ABD6D77B5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163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5079BF-8FE4-416A-9827-B8D5B965316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C44904-EDE1-4607-A879-C65B7537DD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56311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743CF1-FBAB-49B2-9332-607551979CC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62A83-AB8D-4E43-8DA5-F667870E9A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4136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225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227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25823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502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151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6217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21055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72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38833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NUL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1DC22C-3FF0-4907-8356-50AE7F313363}"/>
              </a:ext>
            </a:extLst>
          </p:cNvPr>
          <p:cNvSpPr txBox="1"/>
          <p:nvPr/>
        </p:nvSpPr>
        <p:spPr>
          <a:xfrm>
            <a:off x="9448800" y="6477001"/>
            <a:ext cx="21336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B3EAE781-BD94-4DE1-AD5E-E830095CC4A3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37EACAE8-0B7D-4B4D-8A6E-F0B4DADE2E4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41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1DC22C-3FF0-4907-8356-50AE7F313363}"/>
              </a:ext>
            </a:extLst>
          </p:cNvPr>
          <p:cNvSpPr txBox="1"/>
          <p:nvPr/>
        </p:nvSpPr>
        <p:spPr>
          <a:xfrm>
            <a:off x="9448800" y="6477001"/>
            <a:ext cx="21336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B3EAE781-BD94-4DE1-AD5E-E830095CC4A3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37EACAE8-0B7D-4B4D-8A6E-F0B4DADE2E4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35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ggenpresstrading.no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2310.rotary.no/file-manager/file/2020-2021/PETS%202020/arshjul%20for%20Sekretaer%20ihht%20styrende%20dokumenter%20fra%20RI%20og%20D2310%20%28002%29.xlsx?context=mosdoc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0"/>
            <a:ext cx="12192000" cy="6863784"/>
          </a:xfrm>
          <a:prstGeom prst="rect">
            <a:avLst/>
          </a:prstGeom>
          <a:solidFill>
            <a:srgbClr val="005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sp>
        <p:nvSpPr>
          <p:cNvPr id="9" name="Subtitle 3">
            <a:extLst>
              <a:ext uri="{FF2B5EF4-FFF2-40B4-BE49-F238E27FC236}">
                <a16:creationId xmlns:a16="http://schemas.microsoft.com/office/drawing/2014/main" id="{E4955F97-28C2-744E-B3A7-E0FAE3B40F57}"/>
              </a:ext>
            </a:extLst>
          </p:cNvPr>
          <p:cNvSpPr txBox="1">
            <a:spLocks/>
          </p:cNvSpPr>
          <p:nvPr/>
        </p:nvSpPr>
        <p:spPr>
          <a:xfrm>
            <a:off x="0" y="3145141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VELKOMMEN TIL DISTRIKTSTRENING VÅREN 2022</a:t>
            </a:r>
          </a:p>
        </p:txBody>
      </p:sp>
      <p:sp>
        <p:nvSpPr>
          <p:cNvPr id="12" name="Subtitle 14">
            <a:extLst>
              <a:ext uri="{FF2B5EF4-FFF2-40B4-BE49-F238E27FC236}">
                <a16:creationId xmlns:a16="http://schemas.microsoft.com/office/drawing/2014/main" id="{8CA57604-6BAA-8348-8388-64F5F2D88D17}"/>
              </a:ext>
            </a:extLst>
          </p:cNvPr>
          <p:cNvSpPr txBox="1">
            <a:spLocks/>
          </p:cNvSpPr>
          <p:nvPr/>
        </p:nvSpPr>
        <p:spPr>
          <a:xfrm>
            <a:off x="0" y="4631575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Bilde 3" descr="Et bilde som inneholder tekst&#10;&#10;Automatisk generert beskrivelse">
            <a:extLst>
              <a:ext uri="{FF2B5EF4-FFF2-40B4-BE49-F238E27FC236}">
                <a16:creationId xmlns:a16="http://schemas.microsoft.com/office/drawing/2014/main" id="{91AB5A18-7FF6-428F-87FF-2396AC8C098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47" t="33960" r="2400" b="28570"/>
          <a:stretch/>
        </p:blipFill>
        <p:spPr>
          <a:xfrm>
            <a:off x="8455070" y="5262877"/>
            <a:ext cx="3736930" cy="15951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0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ubtitle 3">
            <a:extLst>
              <a:ext uri="{FF2B5EF4-FFF2-40B4-BE49-F238E27FC236}">
                <a16:creationId xmlns:a16="http://schemas.microsoft.com/office/drawing/2014/main" id="{A0CA2C3B-2400-8546-9129-3397E5BFDCA2}"/>
              </a:ext>
            </a:extLst>
          </p:cNvPr>
          <p:cNvSpPr txBox="1">
            <a:spLocks/>
          </p:cNvSpPr>
          <p:nvPr/>
        </p:nvSpPr>
        <p:spPr>
          <a:xfrm>
            <a:off x="0" y="1335617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sz="6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KLUBBSEKRETÆRENS</a:t>
            </a:r>
            <a:r>
              <a:rPr kumimoji="0" lang="nb-NO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OPPGAVER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GJØREMÅL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D8D50398-13B0-6D4F-900E-23CAD9343C17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A1A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Title Page Option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DA1A5A"/>
              </a:solidFill>
              <a:effectLst/>
              <a:uLnTx/>
              <a:uFillTx/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9" name="Bilde 8" descr="Et bilde som inneholder tekst&#10;&#10;Automatisk generert beskrivelse">
            <a:extLst>
              <a:ext uri="{FF2B5EF4-FFF2-40B4-BE49-F238E27FC236}">
                <a16:creationId xmlns:a16="http://schemas.microsoft.com/office/drawing/2014/main" id="{FCC122E3-C62E-44A7-A8E8-8A70C74F6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959" y="5705840"/>
            <a:ext cx="2274082" cy="10296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536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 (FORSLAG)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847407"/>
            <a:ext cx="11313694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Sende innkallinger til styremøter og evt. komitémøter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Skrive og oppbevare referater fra slike møter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RI sender faktura direkte til klubbens kasserer/pres. elektronisk basert på medlemstallet i Medlemsnett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Sekretæren må sørge for at medlemsdatabasen på Medlemsnett er </a:t>
            </a:r>
            <a:r>
              <a:rPr lang="nb-NO" sz="2400" dirty="0" err="1">
                <a:solidFill>
                  <a:srgbClr val="000000"/>
                </a:solidFill>
              </a:rPr>
              <a:t>ajour</a:t>
            </a:r>
            <a:r>
              <a:rPr lang="nb-NO" sz="2400" dirty="0">
                <a:solidFill>
                  <a:srgbClr val="000000"/>
                </a:solidFill>
              </a:rPr>
              <a:t> til enhver tid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Bistå sittende president med det klubben måtte bestemme i tillegg, f.eks. påmeldinger, ansvar for klubbarkiv, forberede guvernørbesøk, forberede årsmøter, skrive årsmelding osv.</a:t>
            </a:r>
          </a:p>
        </p:txBody>
      </p:sp>
    </p:spTree>
    <p:extLst>
      <p:ext uri="{BB962C8B-B14F-4D97-AF65-F5344CB8AC3E}">
        <p14:creationId xmlns:p14="http://schemas.microsoft.com/office/powerpoint/2010/main" val="141960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847407"/>
            <a:ext cx="11313694" cy="3901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Dersom klubben ønsker en oversikt over fremmøte, er det naturlig at denne oppgaven legges til sekretæren.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Bistå presidenten med å sikre at det sendes melding til Brønnøysundregistrene om endringer i styret. Signert årsmøteprotokoll må vedlegges!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Bistå presidenten med å registrere klubbens mål og planer i </a:t>
            </a:r>
            <a:r>
              <a:rPr lang="nb-NO" sz="2400" dirty="0" err="1">
                <a:solidFill>
                  <a:srgbClr val="000000"/>
                </a:solidFill>
              </a:rPr>
              <a:t>Rotary</a:t>
            </a:r>
            <a:r>
              <a:rPr lang="nb-NO" sz="2400" dirty="0">
                <a:solidFill>
                  <a:srgbClr val="000000"/>
                </a:solidFill>
              </a:rPr>
              <a:t> Club Central, samt ajourholde denne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nb-NO" sz="2400" dirty="0">
                <a:solidFill>
                  <a:srgbClr val="000000"/>
                </a:solidFill>
              </a:rPr>
              <a:t>Behandle klubbens e-postkasse (</a:t>
            </a:r>
            <a:r>
              <a:rPr lang="nb-NO" sz="2400" dirty="0" err="1">
                <a:solidFill>
                  <a:srgbClr val="000000"/>
                </a:solidFill>
              </a:rPr>
              <a:t>Gmail</a:t>
            </a:r>
            <a:r>
              <a:rPr lang="nb-NO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510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847407"/>
            <a:ext cx="11313694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nb-NO" sz="2000" b="1" dirty="0">
                <a:solidFill>
                  <a:srgbClr val="000000"/>
                </a:solidFill>
              </a:rPr>
              <a:t>Distriktssamling / Distriktsopplæring / Distriktstrening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Distriktstrening er opplæring for innkommende sekretær, kasserer, CICO (IKT-ansvarlig) og komitéledere. Holdes enten sammen med PETS (President </a:t>
            </a:r>
            <a:r>
              <a:rPr lang="nb-NO" sz="2000" dirty="0" err="1">
                <a:solidFill>
                  <a:srgbClr val="000000"/>
                </a:solidFill>
              </a:rPr>
              <a:t>Elect</a:t>
            </a:r>
            <a:r>
              <a:rPr lang="nb-NO" sz="2000" dirty="0">
                <a:solidFill>
                  <a:srgbClr val="000000"/>
                </a:solidFill>
              </a:rPr>
              <a:t> Training Seminar) eller som en egen samling/digitalt.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49B1C72-2303-49FD-81AB-F82F8E08B070}"/>
              </a:ext>
            </a:extLst>
          </p:cNvPr>
          <p:cNvSpPr txBox="1"/>
          <p:nvPr/>
        </p:nvSpPr>
        <p:spPr>
          <a:xfrm>
            <a:off x="381000" y="3737180"/>
            <a:ext cx="10697308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150000"/>
              </a:lnSpc>
              <a:defRPr b="1">
                <a:solidFill>
                  <a:srgbClr val="000000"/>
                </a:solidFill>
              </a:defRPr>
            </a:lvl1pPr>
          </a:lstStyle>
          <a:p>
            <a:r>
              <a:rPr lang="nb-NO" sz="2000" dirty="0"/>
              <a:t>Medlemskort</a:t>
            </a:r>
          </a:p>
          <a:p>
            <a:r>
              <a:rPr lang="nb-NO" sz="2000" b="0" dirty="0"/>
              <a:t>Medlemskort kan bestilles fra </a:t>
            </a:r>
            <a:r>
              <a:rPr lang="nb-NO" sz="2000" b="0" dirty="0">
                <a:hlinkClick r:id="rId2"/>
              </a:rPr>
              <a:t>Eggen Press Trading </a:t>
            </a:r>
            <a:r>
              <a:rPr lang="nb-NO" sz="2000" b="0" dirty="0"/>
              <a:t>og fylles ut manuelt når kontingent er betalt. Konferer med kasserer. Digital versjon er under utarbeidelse.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3273C48-8542-43F0-9C52-50B317C32658}"/>
              </a:ext>
            </a:extLst>
          </p:cNvPr>
          <p:cNvSpPr txBox="1"/>
          <p:nvPr/>
        </p:nvSpPr>
        <p:spPr>
          <a:xfrm>
            <a:off x="381001" y="5167392"/>
            <a:ext cx="10697308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150000"/>
              </a:lnSpc>
              <a:defRPr b="1">
                <a:solidFill>
                  <a:srgbClr val="000000"/>
                </a:solidFill>
              </a:defRPr>
            </a:lvl1pPr>
          </a:lstStyle>
          <a:p>
            <a:r>
              <a:rPr lang="nb-NO" sz="2000" dirty="0"/>
              <a:t>Diverse materiell</a:t>
            </a:r>
          </a:p>
          <a:p>
            <a:r>
              <a:rPr lang="nb-NO" sz="2000" b="0" dirty="0"/>
              <a:t>Ved årets start bør sekretæren sjekke brevpapir, medlemskort, gjestekort, gaver, brosjyrer, vimpler, pins etc. og eventuelt erstatte/supplere.</a:t>
            </a:r>
          </a:p>
        </p:txBody>
      </p:sp>
    </p:spTree>
    <p:extLst>
      <p:ext uri="{BB962C8B-B14F-4D97-AF65-F5344CB8AC3E}">
        <p14:creationId xmlns:p14="http://schemas.microsoft.com/office/powerpoint/2010/main" val="234379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847407"/>
            <a:ext cx="11313694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nb-NO" sz="2000" b="1" dirty="0">
                <a:solidFill>
                  <a:srgbClr val="000000"/>
                </a:solidFill>
              </a:rPr>
              <a:t>Gjestebok og fremmøtekort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Sekretæren skal sørge for at alle gjester og foredragsholdere skriver seg inn i klubbens gjestebok. Gjestende rotarianere skal motta kvittering på fremmøte (fremmøte- eller gjestekort). 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Av smittesporingsgrunner (avhengig av smittesituasjonen) skal foredragsholder og alle gjester skrive seg inn med navn, telefonnummer og e-postadresse. Klubbsekretæren skal også registrere hvem som møter og listen skal oppbevares minst to uker etter avholdt møte (ta gjerne bilde av forsamlingen).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49B1C72-2303-49FD-81AB-F82F8E08B070}"/>
              </a:ext>
            </a:extLst>
          </p:cNvPr>
          <p:cNvSpPr txBox="1"/>
          <p:nvPr/>
        </p:nvSpPr>
        <p:spPr>
          <a:xfrm>
            <a:off x="381000" y="5061881"/>
            <a:ext cx="10697308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150000"/>
              </a:lnSpc>
              <a:defRPr b="1">
                <a:solidFill>
                  <a:srgbClr val="000000"/>
                </a:solidFill>
              </a:defRPr>
            </a:lvl1pPr>
          </a:lstStyle>
          <a:p>
            <a:r>
              <a:rPr lang="nb-NO" sz="2000" dirty="0"/>
              <a:t>Komiteprotokoller</a:t>
            </a:r>
          </a:p>
          <a:p>
            <a:r>
              <a:rPr lang="nb-NO" sz="2000" b="0" dirty="0"/>
              <a:t>Sekretær har ansvar for at protokollene blir samlet inn ved </a:t>
            </a:r>
            <a:r>
              <a:rPr lang="nb-NO" sz="2000" b="0" dirty="0" err="1"/>
              <a:t>Rotaryårets</a:t>
            </a:r>
            <a:r>
              <a:rPr lang="nb-NO" sz="2000" b="0" dirty="0"/>
              <a:t> slutt (før 1. juli) og delt ut igjen til påtroppende komitéledere.</a:t>
            </a:r>
          </a:p>
        </p:txBody>
      </p:sp>
    </p:spTree>
    <p:extLst>
      <p:ext uri="{BB962C8B-B14F-4D97-AF65-F5344CB8AC3E}">
        <p14:creationId xmlns:p14="http://schemas.microsoft.com/office/powerpoint/2010/main" val="33436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800515"/>
            <a:ext cx="11313694" cy="511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nb-NO" sz="2000" b="1" dirty="0">
                <a:solidFill>
                  <a:srgbClr val="000000"/>
                </a:solidFill>
              </a:rPr>
              <a:t>Viktige datoer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u="sng" dirty="0">
                <a:solidFill>
                  <a:srgbClr val="000000"/>
                </a:solidFill>
              </a:rPr>
              <a:t>30.6 og 31.12: 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Frist for medlemsendringer i Medlemsnett på grunn av </a:t>
            </a:r>
            <a:r>
              <a:rPr lang="nb-NO" sz="2000" dirty="0" err="1">
                <a:solidFill>
                  <a:srgbClr val="000000"/>
                </a:solidFill>
              </a:rPr>
              <a:t>RIs</a:t>
            </a:r>
            <a:r>
              <a:rPr lang="nb-NO" sz="2000" dirty="0">
                <a:solidFill>
                  <a:srgbClr val="000000"/>
                </a:solidFill>
              </a:rPr>
              <a:t> og distriktets utsendelse av kontingent i januar og juli.</a:t>
            </a:r>
          </a:p>
          <a:p>
            <a:pPr lvl="0">
              <a:lnSpc>
                <a:spcPct val="150000"/>
              </a:lnSpc>
              <a:defRPr/>
            </a:pPr>
            <a:endParaRPr lang="nb-NO" sz="1000" dirty="0">
              <a:solidFill>
                <a:srgbClr val="00000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nb-NO" sz="2000" u="sng" dirty="0">
                <a:solidFill>
                  <a:srgbClr val="000000"/>
                </a:solidFill>
              </a:rPr>
              <a:t>31.12: 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Når klubben har valgt nytt styre for </a:t>
            </a:r>
            <a:r>
              <a:rPr lang="nb-NO" sz="2000" dirty="0" err="1">
                <a:solidFill>
                  <a:srgbClr val="000000"/>
                </a:solidFill>
              </a:rPr>
              <a:t>Rotaryåret</a:t>
            </a:r>
            <a:r>
              <a:rPr lang="nb-NO" sz="2000" dirty="0">
                <a:solidFill>
                  <a:srgbClr val="000000"/>
                </a:solidFill>
              </a:rPr>
              <a:t> i desember (senest), skal dette oppdateres på Medlemsnett under klubbroller/år. Min. neste innkommende president, sekretær og kasserer, samt evt. endret møtetid/sted.</a:t>
            </a:r>
          </a:p>
          <a:p>
            <a:pPr lvl="0">
              <a:lnSpc>
                <a:spcPct val="150000"/>
              </a:lnSpc>
              <a:defRPr/>
            </a:pPr>
            <a:endParaRPr lang="nb-NO" sz="1000" dirty="0">
              <a:solidFill>
                <a:srgbClr val="00000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nb-NO" sz="2000" u="sng" dirty="0">
                <a:solidFill>
                  <a:srgbClr val="000000"/>
                </a:solidFill>
              </a:rPr>
              <a:t>31.3: </a:t>
            </a:r>
          </a:p>
          <a:p>
            <a:pPr lvl="0">
              <a:lnSpc>
                <a:spcPct val="150000"/>
              </a:lnSpc>
              <a:defRPr/>
            </a:pPr>
            <a:r>
              <a:rPr lang="nb-NO" sz="2000" dirty="0">
                <a:solidFill>
                  <a:srgbClr val="000000"/>
                </a:solidFill>
              </a:rPr>
              <a:t>Melde inn andre verv/komiteledere i Medlemsnett.</a:t>
            </a:r>
          </a:p>
        </p:txBody>
      </p:sp>
    </p:spTree>
    <p:extLst>
      <p:ext uri="{BB962C8B-B14F-4D97-AF65-F5344CB8AC3E}">
        <p14:creationId xmlns:p14="http://schemas.microsoft.com/office/powerpoint/2010/main" val="280569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11C424-B37E-460D-A363-B5F87D35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SEKRETÆRENS OPPGAVER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F7C4DFA-5F80-4563-90FD-E5E256036203}"/>
              </a:ext>
            </a:extLst>
          </p:cNvPr>
          <p:cNvSpPr txBox="1"/>
          <p:nvPr/>
        </p:nvSpPr>
        <p:spPr>
          <a:xfrm>
            <a:off x="381001" y="1929468"/>
            <a:ext cx="11313694" cy="73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nb-NO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Utfyllende skjematisk oversikt finnes</a:t>
            </a:r>
            <a:r>
              <a:rPr kumimoji="0" lang="nb-NO" sz="32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her:</a:t>
            </a:r>
          </a:p>
        </p:txBody>
      </p:sp>
      <p:pic>
        <p:nvPicPr>
          <p:cNvPr id="5" name="Bilde 4">
            <a:hlinkClick r:id="rId2"/>
            <a:extLst>
              <a:ext uri="{FF2B5EF4-FFF2-40B4-BE49-F238E27FC236}">
                <a16:creationId xmlns:a16="http://schemas.microsoft.com/office/drawing/2014/main" id="{972AF158-2EE8-45E9-BE86-62C2A12B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2" t="21615" r="41731" b="9923"/>
          <a:stretch/>
        </p:blipFill>
        <p:spPr>
          <a:xfrm>
            <a:off x="4089878" y="3139567"/>
            <a:ext cx="3119816" cy="205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23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2" descr="Overworked businessman stressed frustrated Vector Image">
            <a:extLst>
              <a:ext uri="{FF2B5EF4-FFF2-40B4-BE49-F238E27FC236}">
                <a16:creationId xmlns:a16="http://schemas.microsoft.com/office/drawing/2014/main" id="{3F81F06C-5109-4BCC-9C9D-7FABE6A7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44" y="1395177"/>
            <a:ext cx="4768755" cy="37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0915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11896</TotalTime>
  <Words>449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Georgia</vt:lpstr>
      <vt:lpstr>Office Theme</vt:lpstr>
      <vt:lpstr>Custom Design</vt:lpstr>
      <vt:lpstr>1_Custom Design</vt:lpstr>
      <vt:lpstr>PowerPoint-presentasjon</vt:lpstr>
      <vt:lpstr>PowerPoint-presentasjon</vt:lpstr>
      <vt:lpstr>SEKRETÆRENS OPPGAVER (FORSLAG)</vt:lpstr>
      <vt:lpstr>SEKRETÆRENS OPPGAVER</vt:lpstr>
      <vt:lpstr>SEKRETÆRENS OPPGAVER</vt:lpstr>
      <vt:lpstr>SEKRETÆRENS OPPGAVER</vt:lpstr>
      <vt:lpstr>SEKRETÆRENS OPPGAVER</vt:lpstr>
      <vt:lpstr>SEKRETÆRENS OPPGAVER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Terje J. Løken (Skue Sparebank)</cp:lastModifiedBy>
  <cp:revision>376</cp:revision>
  <cp:lastPrinted>2019-12-04T20:41:25Z</cp:lastPrinted>
  <dcterms:created xsi:type="dcterms:W3CDTF">2019-11-18T03:22:22Z</dcterms:created>
  <dcterms:modified xsi:type="dcterms:W3CDTF">2022-05-18T19:18:56Z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