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29" r:id="rId2"/>
    <p:sldId id="268" r:id="rId3"/>
    <p:sldId id="270" r:id="rId4"/>
    <p:sldId id="364" r:id="rId5"/>
    <p:sldId id="343" r:id="rId6"/>
    <p:sldId id="256" r:id="rId7"/>
    <p:sldId id="331" r:id="rId8"/>
    <p:sldId id="342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53F7A-16FE-4E48-BE81-6B7425A6E3C4}" type="datetimeFigureOut">
              <a:rPr lang="nb-NO" smtClean="0"/>
              <a:t>26.04.2021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06AF27-70B0-499F-BAF1-607100E6477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9853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>
            <a:extLst>
              <a:ext uri="{FF2B5EF4-FFF2-40B4-BE49-F238E27FC236}">
                <a16:creationId xmlns:a16="http://schemas.microsoft.com/office/drawing/2014/main" id="{D1D4D653-B3EB-4283-BB03-31C2570BBF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>
            <a:extLst>
              <a:ext uri="{FF2B5EF4-FFF2-40B4-BE49-F238E27FC236}">
                <a16:creationId xmlns:a16="http://schemas.microsoft.com/office/drawing/2014/main" id="{DCCBDEFA-9D5F-4064-8095-4038C6A00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>
              <a:latin typeface="Arial" panose="020B0604020202020204" pitchFamily="34" charset="0"/>
              <a:ea typeface="ヒラギノ角ゴ Pro W3" pitchFamily="-84" charset="-128"/>
            </a:endParaRPr>
          </a:p>
        </p:txBody>
      </p:sp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id="{8256C265-75C8-4D00-B2F4-1765A918AA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fld id="{EA7DE51D-F7C4-4601-AD52-61C8981A2C34}" type="slidenum">
              <a:rPr lang="en-US" altLang="nb-NO" sz="1200"/>
              <a:pPr/>
              <a:t>4</a:t>
            </a:fld>
            <a:endParaRPr lang="en-US" altLang="nb-NO" sz="1200"/>
          </a:p>
        </p:txBody>
      </p:sp>
    </p:spTree>
    <p:extLst>
      <p:ext uri="{BB962C8B-B14F-4D97-AF65-F5344CB8AC3E}">
        <p14:creationId xmlns:p14="http://schemas.microsoft.com/office/powerpoint/2010/main" val="1092674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F9443F1-6E65-418B-A4F0-DF3F931E10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28085DF-1F19-4291-98F3-0E45995611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ED1D581-1579-40C7-8A39-F2FC9B0A2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09564-FD31-4606-A079-9B429A73C538}" type="datetimeFigureOut">
              <a:rPr lang="nb-NO" smtClean="0"/>
              <a:t>26.04.2021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42D9ACE-4B7A-48C8-9448-CED230E29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8045BA7-62CF-41F6-8F3E-72DD3B0BC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E3AD-41F8-4EFA-B46A-0181498AFB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1810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8530FAA-61B1-46EC-8687-D2EFFC6B5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8E8ACF0-654D-42F3-8B70-27093CFAD2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560D9FE-3036-4B49-8173-27BB038D4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09564-FD31-4606-A079-9B429A73C538}" type="datetimeFigureOut">
              <a:rPr lang="nb-NO" smtClean="0"/>
              <a:t>26.04.2021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9D4FE50-2DEE-4121-9AB8-D6C1F420F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934D827-30D6-40EC-93EC-A624B0ADF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E3AD-41F8-4EFA-B46A-0181498AFB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3570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076FE1D9-8B9C-4AC4-B780-DDEBC06BCE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F27AE90-09A0-4DD5-8783-C06561A14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FBEF7A0-B3D2-483A-8D2B-D991E987E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09564-FD31-4606-A079-9B429A73C538}" type="datetimeFigureOut">
              <a:rPr lang="nb-NO" smtClean="0"/>
              <a:t>26.04.2021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4CD2541-C7C7-4EE3-87B8-6A587C159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2458E6A-FDE1-4CF3-98B6-9EAF0C9DF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E3AD-41F8-4EFA-B46A-0181498AFB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795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id="{ADB7AFEE-FCFA-EE44-A6ED-641CA589F6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42900" y="4120063"/>
            <a:ext cx="11506200" cy="465667"/>
          </a:xfrm>
        </p:spPr>
        <p:txBody>
          <a:bodyPr>
            <a:noAutofit/>
          </a:bodyPr>
          <a:lstStyle>
            <a:lvl1pPr marL="0" indent="0" algn="ctr">
              <a:buNone/>
              <a:defRPr lang="en-US" sz="3200" b="1" kern="1200" dirty="0">
                <a:solidFill>
                  <a:srgbClr val="005DAA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club name here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ED87DAF-6E20-BA44-8FD5-867BBA628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298132"/>
            <a:ext cx="11506200" cy="821931"/>
          </a:xfrm>
        </p:spPr>
        <p:txBody>
          <a:bodyPr tIns="0" bIns="91440" anchor="b">
            <a:normAutofit/>
          </a:bodyPr>
          <a:lstStyle>
            <a:lvl1pPr marL="0" indent="0" algn="ctr" defTabSz="914400" rtl="0" eaLnBrk="1" latinLnBrk="0" hangingPunct="1">
              <a:buNone/>
              <a:defRPr lang="en-US" sz="4800" b="1" kern="1200" cap="all" baseline="0" dirty="0">
                <a:solidFill>
                  <a:srgbClr val="005DA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365F1A-2611-CD4E-A266-B14CF06F42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503" y="5818393"/>
            <a:ext cx="1883773" cy="7163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F61008-5AFF-634D-9011-6DE20E46D6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03" y="323243"/>
            <a:ext cx="2609627" cy="261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177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6281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0"/>
            <a:ext cx="12192000" cy="1540042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10B65-104E-48DA-9FDA-01FF9A48E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134820A4-D5DF-4EEE-9F8B-8C9C8D423F7B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E2B2F9D-68E3-43FB-86DA-500515AC8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267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0"/>
            <a:ext cx="12192000" cy="1540042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10B65-104E-48DA-9FDA-01FF9A48E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436811"/>
            <a:ext cx="11506199" cy="3836989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11B1EC5A-E690-43D2-A0E3-D50BD6A53AF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80999" y="1796132"/>
            <a:ext cx="11506199" cy="615279"/>
          </a:xfrm>
        </p:spPr>
        <p:txBody>
          <a:bodyPr>
            <a:normAutofit/>
          </a:bodyPr>
          <a:lstStyle>
            <a:lvl1pPr marL="0" indent="0" algn="l">
              <a:buNone/>
              <a:defRPr sz="2400" b="1" cap="all" baseline="0">
                <a:solidFill>
                  <a:srgbClr val="3333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 hidden="1">
            <a:extLst>
              <a:ext uri="{FF2B5EF4-FFF2-40B4-BE49-F238E27FC236}">
                <a16:creationId xmlns:a16="http://schemas.microsoft.com/office/drawing/2014/main" id="{C429B5C5-40F0-413F-82DE-781C809F82A3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D10926E-D815-4592-97B7-8EE7A978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239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A8A6145-DB1C-49A6-B56E-7E3A99480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8CE62B-4589-404A-B626-CF06D6459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7BA5372-F7AA-4D16-874C-FE9FBF7A3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09564-FD31-4606-A079-9B429A73C538}" type="datetimeFigureOut">
              <a:rPr lang="nb-NO" smtClean="0"/>
              <a:t>26.04.2021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5D7FB07-6853-472D-95C9-A0DE5F0E7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C4A253A-1B51-4C8F-8F98-C7B5EDD4C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E3AD-41F8-4EFA-B46A-0181498AFB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2317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62B2C9A-8870-47DD-92F2-3B76D95C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6B913D8-A564-4FC7-9330-1CF4F6D10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4424639-9B49-4C97-B8F6-D41C32068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09564-FD31-4606-A079-9B429A73C538}" type="datetimeFigureOut">
              <a:rPr lang="nb-NO" smtClean="0"/>
              <a:t>26.04.2021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6782C66-DFFF-4FE5-87D0-8956398EB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D717441-60A6-40D2-B28E-704C5F266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E3AD-41F8-4EFA-B46A-0181498AFB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408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D4B66AF-1A86-46DA-A847-ECCEA6D4D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9717286-65DB-4B8A-A0C1-80E19EE633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CD0DC6B-27F6-4F2A-A3B6-32C891C11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BCEE513-9780-4458-872D-1402EB39B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09564-FD31-4606-A079-9B429A73C538}" type="datetimeFigureOut">
              <a:rPr lang="nb-NO" smtClean="0"/>
              <a:t>26.04.2021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11A2F8A-5B74-4564-9B03-041D188DA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8A9E5D6-9FD1-4E49-BBBE-2F16D22C8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E3AD-41F8-4EFA-B46A-0181498AFB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84007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9563E25-86F6-4456-8236-DD25A2442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9399B07-3F05-42A8-B6E4-BE5B8594E1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E46AF88-0A35-4C29-8A59-53E12AE1A7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D3386D0A-775A-4841-8ECF-672FAE65C9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48B75E73-CE60-484A-A21F-8785A908E3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266776D2-19FA-4949-8C30-DF562C47F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09564-FD31-4606-A079-9B429A73C538}" type="datetimeFigureOut">
              <a:rPr lang="nb-NO" smtClean="0"/>
              <a:t>26.04.2021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2615F51-CF97-425A-AFE6-8D52DD9F4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FCCC41C8-9339-445D-AB0D-87021B327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E3AD-41F8-4EFA-B46A-0181498AFB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65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FBDC1B7-B3EA-4F8F-AC68-121A00F02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D956607-8FC4-48F0-9A0F-1E5CFF35B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09564-FD31-4606-A079-9B429A73C538}" type="datetimeFigureOut">
              <a:rPr lang="nb-NO" smtClean="0"/>
              <a:t>26.04.2021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E4C1295-F491-40C9-BA50-6E5A13F3E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080E624-5D2B-4019-8C58-23B2A2298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E3AD-41F8-4EFA-B46A-0181498AFB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7878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34BA527-44F9-47AB-9535-5186051EB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09564-FD31-4606-A079-9B429A73C538}" type="datetimeFigureOut">
              <a:rPr lang="nb-NO" smtClean="0"/>
              <a:t>26.04.2021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9525AD7-6C3C-48B5-B12F-21ED42CCA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8EEB2E2-1F86-473E-9D47-5C63C0571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E3AD-41F8-4EFA-B46A-0181498AFB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1748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53E040-8A35-42C5-BC8B-7756306F6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2A91BEC-FB1F-4658-A553-6AB9FE56D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A530488-8962-40DD-B6A1-22938F3A6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A04CC45-707A-448B-8003-10D39AA33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09564-FD31-4606-A079-9B429A73C538}" type="datetimeFigureOut">
              <a:rPr lang="nb-NO" smtClean="0"/>
              <a:t>26.04.2021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3F18F12-9AD8-4B53-9C7E-5A6A738F5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4A2073B-9483-4A23-8F80-95E4C0C2D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E3AD-41F8-4EFA-B46A-0181498AFB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60573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1678E6-E17B-43F0-AAB1-47C355D14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5998C88-3C1B-48CB-8887-E20DA720FD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2BDC4E0-8AEE-458E-B6A5-C126D16C87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D7B1514-30CE-446C-9201-55E23FE55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09564-FD31-4606-A079-9B429A73C538}" type="datetimeFigureOut">
              <a:rPr lang="nb-NO" smtClean="0"/>
              <a:t>26.04.2021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335E494-63F9-423A-89BD-17392C0C8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27A9394-A4CC-433D-ADAB-8EBB28493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8E3AD-41F8-4EFA-B46A-0181498AFB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7019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01722E9-3AAB-403D-AA7C-36A98D2C3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BC105F5-AE07-4A3E-85B0-7D231916C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6CDD65C-6D3B-4B49-BB87-3600CA3FDD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09564-FD31-4606-A079-9B429A73C538}" type="datetimeFigureOut">
              <a:rPr lang="nb-NO" smtClean="0"/>
              <a:t>26.04.2021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D43C6CD-84CA-4879-92D3-6A1E2DAE4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F3E502C-B42E-4559-9A34-3A61F6168B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8E3AD-41F8-4EFA-B46A-0181498AFB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8381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y.rotary.org/en/learning-reference/learn-role/treasurer" TargetMode="External"/><Relationship Id="rId3" Type="http://schemas.openxmlformats.org/officeDocument/2006/relationships/hyperlink" Target="http://d2310.rotary.no/no/kasserer#.Xl9oPUBFyUk" TargetMode="External"/><Relationship Id="rId7" Type="http://schemas.openxmlformats.org/officeDocument/2006/relationships/hyperlink" Target="https://rotary.no/no/oversikt-viktige-bankkontonr#.YHdbgOgzaUk" TargetMode="Externa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4.xml"/><Relationship Id="rId6" Type="http://schemas.openxmlformats.org/officeDocument/2006/relationships/hyperlink" Target="http://rotary.no/" TargetMode="External"/><Relationship Id="rId5" Type="http://schemas.openxmlformats.org/officeDocument/2006/relationships/hyperlink" Target="http://d2310.rotary.no/file-manager/file/Styrende%20dokumenter/Handbok%20v2-0%202019-2020%20versjon%202.0.pdf?context=mosdoc" TargetMode="External"/><Relationship Id="rId4" Type="http://schemas.openxmlformats.org/officeDocument/2006/relationships/hyperlink" Target="http://d2310.rotary.no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16F3585-F07D-4440-9AF3-4237E674AA1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C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2F61008-5AFF-634D-9011-6DE20E46D6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03" y="359524"/>
            <a:ext cx="2609627" cy="261998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6EE50F4-4526-3043-AE6C-43D5B666C4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4913" y="5860867"/>
            <a:ext cx="1883771" cy="716364"/>
          </a:xfrm>
          <a:prstGeom prst="rect">
            <a:avLst/>
          </a:prstGeom>
        </p:spPr>
      </p:pic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61705BBF-CDAD-244A-8B4F-196EAF49A9FC}"/>
              </a:ext>
            </a:extLst>
          </p:cNvPr>
          <p:cNvSpPr txBox="1">
            <a:spLocks/>
          </p:cNvSpPr>
          <p:nvPr/>
        </p:nvSpPr>
        <p:spPr>
          <a:xfrm>
            <a:off x="101823" y="6960359"/>
            <a:ext cx="5329985" cy="987620"/>
          </a:xfrm>
          <a:prstGeom prst="rect">
            <a:avLst/>
          </a:prstGeom>
          <a:noFill/>
          <a:ln w="44450">
            <a:noFill/>
          </a:ln>
        </p:spPr>
        <p:txBody>
          <a:bodyPr vert="horz" lIns="91440" tIns="0" rIns="9144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US" sz="3600" b="1" dirty="0">
                <a:solidFill>
                  <a:srgbClr val="DA1A5A"/>
                </a:solidFill>
              </a:rPr>
              <a:t>Title Page Option</a:t>
            </a:r>
            <a:endParaRPr lang="en-US" sz="3600" b="1" dirty="0">
              <a:solidFill>
                <a:srgbClr val="DA1A5A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9" name="Subtitle 3">
            <a:extLst>
              <a:ext uri="{FF2B5EF4-FFF2-40B4-BE49-F238E27FC236}">
                <a16:creationId xmlns:a16="http://schemas.microsoft.com/office/drawing/2014/main" id="{E4955F97-28C2-744E-B3A7-E0FAE3B40F57}"/>
              </a:ext>
            </a:extLst>
          </p:cNvPr>
          <p:cNvSpPr txBox="1">
            <a:spLocks/>
          </p:cNvSpPr>
          <p:nvPr/>
        </p:nvSpPr>
        <p:spPr>
          <a:xfrm>
            <a:off x="0" y="3308280"/>
            <a:ext cx="12192000" cy="8219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Klubb-kassererens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oppgaver</a:t>
            </a:r>
            <a:endParaRPr lang="en-US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ubtitle 14">
            <a:extLst>
              <a:ext uri="{FF2B5EF4-FFF2-40B4-BE49-F238E27FC236}">
                <a16:creationId xmlns:a16="http://schemas.microsoft.com/office/drawing/2014/main" id="{8CA57604-6BAA-8348-8388-64F5F2D88D17}"/>
              </a:ext>
            </a:extLst>
          </p:cNvPr>
          <p:cNvSpPr txBox="1">
            <a:spLocks/>
          </p:cNvSpPr>
          <p:nvPr/>
        </p:nvSpPr>
        <p:spPr>
          <a:xfrm>
            <a:off x="0" y="4090151"/>
            <a:ext cx="12192000" cy="46566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dirty="0">
                <a:solidFill>
                  <a:schemeClr val="bg1"/>
                </a:solidFill>
              </a:rPr>
              <a:t>ROTARY DISTRIKT 2310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6912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2381ABC-8821-4985-883C-CC7B9BF40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Dagens</a:t>
            </a:r>
            <a:r>
              <a:rPr lang="en-US" dirty="0"/>
              <a:t> program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80356D1-8491-4D3F-A23B-9317F31E5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Finanskomite</a:t>
            </a:r>
            <a:r>
              <a:rPr lang="en-US" dirty="0"/>
              <a:t> Distrikt 2310 2020/2021</a:t>
            </a:r>
          </a:p>
          <a:p>
            <a:r>
              <a:rPr lang="en-US" dirty="0" err="1"/>
              <a:t>Årshjulet</a:t>
            </a:r>
            <a:r>
              <a:rPr lang="en-US" dirty="0"/>
              <a:t> for </a:t>
            </a:r>
            <a:r>
              <a:rPr lang="en-US" dirty="0" err="1"/>
              <a:t>kasserere</a:t>
            </a:r>
            <a:endParaRPr lang="en-US" dirty="0"/>
          </a:p>
          <a:p>
            <a:r>
              <a:rPr lang="nb-NO" dirty="0"/>
              <a:t>Kassererens rolle – hvor finner man informasjon?</a:t>
            </a:r>
          </a:p>
          <a:p>
            <a:pPr lvl="1"/>
            <a:r>
              <a:rPr lang="nb-NO" dirty="0"/>
              <a:t>Linker</a:t>
            </a:r>
          </a:p>
          <a:p>
            <a:pPr lvl="1"/>
            <a:r>
              <a:rPr lang="nb-NO" dirty="0"/>
              <a:t>Økonomihåndbok</a:t>
            </a:r>
          </a:p>
          <a:p>
            <a:pPr lvl="1"/>
            <a:r>
              <a:rPr lang="nb-NO" dirty="0"/>
              <a:t>Informasjonsside</a:t>
            </a:r>
          </a:p>
          <a:p>
            <a:r>
              <a:rPr lang="nb-NO" dirty="0"/>
              <a:t>Forpliktelser i forhold til Distrikt, RI og TRF</a:t>
            </a:r>
          </a:p>
          <a:p>
            <a:pPr lvl="1"/>
            <a:r>
              <a:rPr lang="nb-NO" dirty="0"/>
              <a:t>Om betalinger til RI</a:t>
            </a:r>
          </a:p>
          <a:p>
            <a:r>
              <a:rPr lang="nb-NO" dirty="0"/>
              <a:t>Avsluttende spørsmål og kommentarer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2AAC32-E238-451F-B233-87299E499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667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2381ABC-8821-4985-883C-CC7B9BF40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/>
              <a:t>Finanskomite</a:t>
            </a:r>
            <a:r>
              <a:rPr lang="en-US" dirty="0"/>
              <a:t> </a:t>
            </a:r>
            <a:r>
              <a:rPr lang="en-US" dirty="0" err="1"/>
              <a:t>distrikt</a:t>
            </a:r>
            <a:r>
              <a:rPr lang="en-US" dirty="0"/>
              <a:t> 2310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80356D1-8491-4D3F-A23B-9317F31E5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2667500"/>
            <a:ext cx="11506199" cy="2374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>
              <a:spcAft>
                <a:spcPts val="800"/>
              </a:spcAft>
            </a:pPr>
            <a:r>
              <a:rPr lang="nb-NO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Leder finanskomite	</a:t>
            </a:r>
            <a:r>
              <a:rPr lang="nb-NO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Trude Hessvik-Trøite	Drammen RK</a:t>
            </a:r>
          </a:p>
          <a:p>
            <a:pPr>
              <a:spcAft>
                <a:spcPts val="800"/>
              </a:spcAft>
            </a:pPr>
            <a:r>
              <a:rPr lang="nb-NO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Distrikts kasserer	</a:t>
            </a:r>
            <a:r>
              <a:rPr lang="nb-NO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Gunnar Tandberg		Maridalen RK</a:t>
            </a:r>
            <a:endParaRPr lang="nb-NO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nb-NO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Controller		</a:t>
            </a:r>
            <a:r>
              <a:rPr lang="nb-NO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Thor Andersen		Hønefoss-Øst RK</a:t>
            </a:r>
            <a:endParaRPr lang="nb-NO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3038" indent="-173038">
              <a:buNone/>
            </a:pPr>
            <a:r>
              <a:rPr lang="en-US" dirty="0"/>
              <a:t>Ta </a:t>
            </a:r>
            <a:r>
              <a:rPr lang="en-US" dirty="0" err="1"/>
              <a:t>kontakt</a:t>
            </a:r>
            <a:r>
              <a:rPr lang="en-US" dirty="0"/>
              <a:t> om det er </a:t>
            </a:r>
            <a:r>
              <a:rPr lang="en-US" dirty="0" err="1"/>
              <a:t>noe</a:t>
            </a:r>
            <a:r>
              <a:rPr lang="en-US" dirty="0"/>
              <a:t>, vi </a:t>
            </a:r>
            <a:r>
              <a:rPr lang="en-US" dirty="0" err="1"/>
              <a:t>skal</a:t>
            </a:r>
            <a:r>
              <a:rPr lang="en-US" dirty="0"/>
              <a:t> </a:t>
            </a:r>
            <a:r>
              <a:rPr lang="en-US" dirty="0" err="1"/>
              <a:t>bistå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beste</a:t>
            </a:r>
            <a:r>
              <a:rPr lang="en-US" dirty="0"/>
              <a:t> </a:t>
            </a:r>
            <a:r>
              <a:rPr lang="en-US" dirty="0" err="1"/>
              <a:t>mulig</a:t>
            </a:r>
            <a:r>
              <a:rPr lang="en-US" dirty="0"/>
              <a:t> </a:t>
            </a:r>
            <a:r>
              <a:rPr lang="en-US" dirty="0" err="1"/>
              <a:t>måte</a:t>
            </a:r>
            <a:r>
              <a:rPr lang="en-US" dirty="0"/>
              <a:t>.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FAEBFF66-59B5-400E-91A1-23E044CC7ED2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 err="1"/>
              <a:t>Sammensetning</a:t>
            </a:r>
            <a:r>
              <a:rPr lang="en-US" dirty="0"/>
              <a:t> 2020/2021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F1E8A0-6E78-4E03-8B26-96161AB15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4895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3">
            <a:extLst>
              <a:ext uri="{FF2B5EF4-FFF2-40B4-BE49-F238E27FC236}">
                <a16:creationId xmlns:a16="http://schemas.microsoft.com/office/drawing/2014/main" id="{4AA866D0-BF3D-40E2-B749-6C232B1A5E2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981200" y="457201"/>
            <a:ext cx="6096000" cy="487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en-US" altLang="nb-NO" dirty="0">
                <a:latin typeface="Arial Narrow Bold" pitchFamily="-84" charset="0"/>
              </a:rPr>
              <a:t> </a:t>
            </a:r>
            <a:endParaRPr lang="en-US" altLang="nb-NO" dirty="0">
              <a:latin typeface="Arial Narrow" panose="020B0606020202030204" pitchFamily="34" charset="0"/>
            </a:endParaRPr>
          </a:p>
        </p:txBody>
      </p:sp>
      <p:graphicFrame>
        <p:nvGraphicFramePr>
          <p:cNvPr id="5" name="Plassholder for innhold 4">
            <a:extLst>
              <a:ext uri="{FF2B5EF4-FFF2-40B4-BE49-F238E27FC236}">
                <a16:creationId xmlns:a16="http://schemas.microsoft.com/office/drawing/2014/main" id="{45FCFC2C-0555-41F0-B771-731AFA1307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0285464"/>
              </p:ext>
            </p:extLst>
          </p:nvPr>
        </p:nvGraphicFramePr>
        <p:xfrm>
          <a:off x="1981200" y="1060463"/>
          <a:ext cx="7831226" cy="5218100"/>
        </p:xfrm>
        <a:graphic>
          <a:graphicData uri="http://schemas.openxmlformats.org/drawingml/2006/table">
            <a:tbl>
              <a:tblPr/>
              <a:tblGrid>
                <a:gridCol w="704378">
                  <a:extLst>
                    <a:ext uri="{9D8B030D-6E8A-4147-A177-3AD203B41FA5}">
                      <a16:colId xmlns:a16="http://schemas.microsoft.com/office/drawing/2014/main" val="1097607166"/>
                    </a:ext>
                  </a:extLst>
                </a:gridCol>
                <a:gridCol w="558187">
                  <a:extLst>
                    <a:ext uri="{9D8B030D-6E8A-4147-A177-3AD203B41FA5}">
                      <a16:colId xmlns:a16="http://schemas.microsoft.com/office/drawing/2014/main" val="2517238864"/>
                    </a:ext>
                  </a:extLst>
                </a:gridCol>
                <a:gridCol w="4080079">
                  <a:extLst>
                    <a:ext uri="{9D8B030D-6E8A-4147-A177-3AD203B41FA5}">
                      <a16:colId xmlns:a16="http://schemas.microsoft.com/office/drawing/2014/main" val="2542453209"/>
                    </a:ext>
                  </a:extLst>
                </a:gridCol>
                <a:gridCol w="667831">
                  <a:extLst>
                    <a:ext uri="{9D8B030D-6E8A-4147-A177-3AD203B41FA5}">
                      <a16:colId xmlns:a16="http://schemas.microsoft.com/office/drawing/2014/main" val="2222852465"/>
                    </a:ext>
                  </a:extLst>
                </a:gridCol>
                <a:gridCol w="1169534">
                  <a:extLst>
                    <a:ext uri="{9D8B030D-6E8A-4147-A177-3AD203B41FA5}">
                      <a16:colId xmlns:a16="http://schemas.microsoft.com/office/drawing/2014/main" val="3509541253"/>
                    </a:ext>
                  </a:extLst>
                </a:gridCol>
                <a:gridCol w="651217">
                  <a:extLst>
                    <a:ext uri="{9D8B030D-6E8A-4147-A177-3AD203B41FA5}">
                      <a16:colId xmlns:a16="http://schemas.microsoft.com/office/drawing/2014/main" val="2938431486"/>
                    </a:ext>
                  </a:extLst>
                </a:gridCol>
              </a:tblGrid>
              <a:tr h="47398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Måned </a:t>
                      </a:r>
                    </a:p>
                  </a:txBody>
                  <a:tcPr marL="9465" marR="9465" marT="9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Rolle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1" i="0" u="none" strike="noStrike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Årshjul</a:t>
                      </a:r>
                      <a:r>
                        <a:rPr lang="nb-NO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- aktiviteter for Klubbkasserer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Pliktig oppgave?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Kilde for oppgave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Kommen-tarer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591865"/>
                  </a:ext>
                </a:extLst>
              </a:tr>
              <a:tr h="20285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</a:t>
                      </a:r>
                    </a:p>
                  </a:txBody>
                  <a:tcPr marL="9465" marR="9465" marT="9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Kasserer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Betale faktura - kontingent til Distrikt 2310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Distriktshåndbok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3924674"/>
                  </a:ext>
                </a:extLst>
              </a:tr>
              <a:tr h="20285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</a:t>
                      </a:r>
                    </a:p>
                  </a:txBody>
                  <a:tcPr marL="9465" marR="9465" marT="9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Kasserer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Betale faktura - kontingent til RI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Distriktshåndbok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6123761"/>
                  </a:ext>
                </a:extLst>
              </a:tr>
              <a:tr h="20285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</a:t>
                      </a:r>
                    </a:p>
                  </a:txBody>
                  <a:tcPr marL="9465" marR="9465" marT="9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Kasserer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Purring av ubetalt medlemskontingent (med forfall 01.07.202x)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Jo….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1372482"/>
                  </a:ext>
                </a:extLst>
              </a:tr>
              <a:tr h="20285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</a:t>
                      </a:r>
                    </a:p>
                  </a:txBody>
                  <a:tcPr marL="9465" marR="9465" marT="9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Kasserer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Utarbeide Årsavslutning for foregående periode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Distriktshåndbok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132588"/>
                  </a:ext>
                </a:extLst>
              </a:tr>
              <a:tr h="20285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</a:p>
                  </a:txBody>
                  <a:tcPr marL="9465" marR="9465" marT="9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Kasserer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4264622"/>
                  </a:ext>
                </a:extLst>
              </a:tr>
              <a:tr h="20285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Oktober</a:t>
                      </a:r>
                    </a:p>
                  </a:txBody>
                  <a:tcPr marL="9465" marR="9465" marT="9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Kasserer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Delta på årsmøtet - bistå President og President-Elect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Jo….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Økonomihåndbok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155622"/>
                  </a:ext>
                </a:extLst>
              </a:tr>
              <a:tr h="369446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November</a:t>
                      </a:r>
                    </a:p>
                  </a:txBody>
                  <a:tcPr marL="9465" marR="9465" marT="9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Kasserer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Arkivering av årsoppgjøret (maks 10 år) og regnskapsmaterialet (3 år)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Økonomihåndbok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858026"/>
                  </a:ext>
                </a:extLst>
              </a:tr>
              <a:tr h="20285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Desember</a:t>
                      </a:r>
                    </a:p>
                  </a:txBody>
                  <a:tcPr marL="9465" marR="9465" marT="9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Kasserer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Frivillig fondsbidrag (tilsv. USD 100 per medlem) til TRF 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Nei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Distriktshåndbok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883867"/>
                  </a:ext>
                </a:extLst>
              </a:tr>
              <a:tr h="369446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Desember</a:t>
                      </a:r>
                    </a:p>
                  </a:txBody>
                  <a:tcPr marL="9465" marR="9465" marT="9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Kasserer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Sende ut melding om innbetaling av medlemskontingent Januar-Juni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Økonomihåndbok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6532609"/>
                  </a:ext>
                </a:extLst>
              </a:tr>
              <a:tr h="20285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</a:t>
                      </a:r>
                    </a:p>
                  </a:txBody>
                  <a:tcPr marL="9465" marR="9465" marT="9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Kasserer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Utarbeide halvårsregnskap 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Økonomihåndbok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5646382"/>
                  </a:ext>
                </a:extLst>
              </a:tr>
              <a:tr h="20285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</a:t>
                      </a:r>
                    </a:p>
                  </a:txBody>
                  <a:tcPr marL="9465" marR="9465" marT="9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Kasserer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Purring av ubetalt medlemskontingent (med forfall 01.01.202x)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Jo….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8212224"/>
                  </a:ext>
                </a:extLst>
              </a:tr>
              <a:tr h="20285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</a:t>
                      </a:r>
                    </a:p>
                  </a:txBody>
                  <a:tcPr marL="9465" marR="9465" marT="9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Kasserer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Betale faktura - kontingent til Distrikt 2310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Distriktshåndbok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1773926"/>
                  </a:ext>
                </a:extLst>
              </a:tr>
              <a:tr h="173626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</a:t>
                      </a:r>
                    </a:p>
                  </a:txBody>
                  <a:tcPr marL="9465" marR="9465" marT="9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Kasserer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Betale faktura - kontingent til RI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Distriktshåndbok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6188101"/>
                  </a:ext>
                </a:extLst>
              </a:tr>
              <a:tr h="20285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Februar</a:t>
                      </a:r>
                    </a:p>
                  </a:txBody>
                  <a:tcPr marL="9465" marR="9465" marT="9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Kasserer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Bistå President-Elect med informasjon før årlig budsjettmøte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Jo….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826533"/>
                  </a:ext>
                </a:extLst>
              </a:tr>
              <a:tr h="20285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</a:t>
                      </a:r>
                    </a:p>
                  </a:txBody>
                  <a:tcPr marL="9465" marR="9465" marT="9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Kasserer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3628649"/>
                  </a:ext>
                </a:extLst>
              </a:tr>
              <a:tr h="20285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</a:p>
                  </a:txBody>
                  <a:tcPr marL="9465" marR="9465" marT="9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Kasserer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862156"/>
                  </a:ext>
                </a:extLst>
              </a:tr>
              <a:tr h="20285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</a:t>
                      </a:r>
                    </a:p>
                  </a:txBody>
                  <a:tcPr marL="9465" marR="9465" marT="9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Kasserer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717679"/>
                  </a:ext>
                </a:extLst>
              </a:tr>
              <a:tr h="20285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</a:t>
                      </a:r>
                    </a:p>
                  </a:txBody>
                  <a:tcPr marL="9465" marR="9465" marT="9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Kasserer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Jobbe proaktivt med utbetalinger og innbetalinger for periodeslutt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Jo….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6707061"/>
                  </a:ext>
                </a:extLst>
              </a:tr>
              <a:tr h="20285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</a:t>
                      </a:r>
                    </a:p>
                  </a:txBody>
                  <a:tcPr marL="9465" marR="9465" marT="9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Kasserer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Sende inn skjema for momskompensasjon til Distrikt 2310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Distriktshåndbok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0875369"/>
                  </a:ext>
                </a:extLst>
              </a:tr>
              <a:tr h="369446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</a:t>
                      </a:r>
                    </a:p>
                  </a:txBody>
                  <a:tcPr marL="9465" marR="9465" marT="9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1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Kasserer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Sende ut melding om innbetaling av medlemskontingent for Juli-Des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Økonomihåndbok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3185956"/>
                  </a:ext>
                </a:extLst>
              </a:tr>
              <a:tr h="212997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5" marR="9465" marT="94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44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535113"/>
      </p:ext>
    </p:extLst>
  </p:cSld>
  <p:clrMapOvr>
    <a:masterClrMapping/>
  </p:clrMapOvr>
  <p:transition spd="med" advClick="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2381ABC-8821-4985-883C-CC7B9BF40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Nyttige</a:t>
            </a:r>
            <a:r>
              <a:rPr lang="en-US" dirty="0"/>
              <a:t> </a:t>
            </a:r>
            <a:r>
              <a:rPr lang="en-US" dirty="0" err="1"/>
              <a:t>lenker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80356D1-8491-4D3F-A23B-9317F31E5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 b="1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https://rotary.no/</a:t>
            </a:r>
          </a:p>
          <a:p>
            <a:r>
              <a:rPr lang="nb-NO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http://d2310.rotary.no/no/kasserer#.Xl9oPUBFyUk</a:t>
            </a:r>
            <a:r>
              <a:rPr lang="nb-NO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b-NO" sz="1800" b="1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Distriktets nettsider </a:t>
            </a:r>
            <a:endParaRPr lang="nb-NO" sz="1800" b="1" u="sng" dirty="0">
              <a:solidFill>
                <a:srgbClr val="1155C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b-NO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http://d2310.rotary.no/file-manager/file/Styrende%20dokumenter/Handbok%20v2-0%202019-2020%20versjon%202.0.pdf?context=mosdoc</a:t>
            </a: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b-NO" sz="1800" u="sng" dirty="0">
              <a:solidFill>
                <a:srgbClr val="1155CC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800" b="1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Norsk Rotary Forums nettsider</a:t>
            </a:r>
            <a:endParaRPr lang="nb-NO" sz="1800" b="1" u="sng" dirty="0">
              <a:solidFill>
                <a:srgbClr val="1155C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https://rotary.no/no/oversikt-viktige-bankkontonr#.YHdbgOgzaUk</a:t>
            </a:r>
            <a:r>
              <a:rPr lang="nb-NO" sz="1800" b="1" u="sng" dirty="0">
                <a:solidFill>
                  <a:srgbClr val="1155CC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https://my.rotary.org/en/learning-reference/learn-role/treasurer</a:t>
            </a: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2AAC32-E238-451F-B233-87299E499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4540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D5ECCD-5909-4251-BD49-4A57D421A5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A999CC0-AFA0-43E0-888F-A12CE35590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7650FD52-39E6-4C50-AA1D-5697BBC0A3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308" y="388623"/>
            <a:ext cx="9935384" cy="6242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773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16F3585-F07D-4440-9AF3-4237E674AA1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C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3">
            <a:extLst>
              <a:ext uri="{FF2B5EF4-FFF2-40B4-BE49-F238E27FC236}">
                <a16:creationId xmlns:a16="http://schemas.microsoft.com/office/drawing/2014/main" id="{A0CA2C3B-2400-8546-9129-3397E5BFDCA2}"/>
              </a:ext>
            </a:extLst>
          </p:cNvPr>
          <p:cNvSpPr txBox="1">
            <a:spLocks/>
          </p:cNvSpPr>
          <p:nvPr/>
        </p:nvSpPr>
        <p:spPr>
          <a:xfrm>
            <a:off x="-463639" y="721321"/>
            <a:ext cx="12192000" cy="8219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BETALINGER TIL RI: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340C5649-6D4B-1F49-AF87-A8BFD61D57FE}"/>
              </a:ext>
            </a:extLst>
          </p:cNvPr>
          <p:cNvSpPr txBox="1">
            <a:spLocks/>
          </p:cNvSpPr>
          <p:nvPr/>
        </p:nvSpPr>
        <p:spPr>
          <a:xfrm>
            <a:off x="2910625" y="1481070"/>
            <a:ext cx="7018986" cy="5048519"/>
          </a:xfrm>
          <a:prstGeom prst="rect">
            <a:avLst/>
          </a:prstGeom>
          <a:noFill/>
          <a:ln w="44450">
            <a:solidFill>
              <a:schemeClr val="bg1"/>
            </a:solidFill>
          </a:ln>
        </p:spPr>
        <p:txBody>
          <a:bodyPr vert="horz" lIns="91440" tIns="0" rIns="9144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US" sz="1600" b="1" dirty="0" err="1">
                <a:solidFill>
                  <a:schemeClr val="bg1"/>
                </a:solidFill>
              </a:rPr>
              <a:t>Bankforbindelse</a:t>
            </a:r>
            <a:r>
              <a:rPr lang="en-US" sz="1600" b="1" dirty="0">
                <a:solidFill>
                  <a:schemeClr val="bg1"/>
                </a:solidFill>
              </a:rPr>
              <a:t>:</a:t>
            </a:r>
          </a:p>
          <a:p>
            <a:pPr lvl="0" algn="l"/>
            <a:r>
              <a:rPr lang="en-US" sz="1600" b="1" dirty="0">
                <a:solidFill>
                  <a:schemeClr val="bg1"/>
                </a:solidFill>
              </a:rPr>
              <a:t>Nordea Bank Norge AS, </a:t>
            </a:r>
            <a:r>
              <a:rPr lang="en-US" sz="1600" b="1" dirty="0" err="1">
                <a:solidFill>
                  <a:schemeClr val="bg1"/>
                </a:solidFill>
              </a:rPr>
              <a:t>Konto</a:t>
            </a:r>
            <a:r>
              <a:rPr lang="en-US" sz="1600" b="1" dirty="0">
                <a:solidFill>
                  <a:schemeClr val="bg1"/>
                </a:solidFill>
              </a:rPr>
              <a:t> nr. 6021.07.19736</a:t>
            </a:r>
          </a:p>
          <a:p>
            <a:pPr lvl="0" algn="l"/>
            <a:r>
              <a:rPr lang="en-US" sz="1600" b="1" dirty="0" err="1">
                <a:solidFill>
                  <a:schemeClr val="bg1"/>
                </a:solidFill>
              </a:rPr>
              <a:t>Betal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til</a:t>
            </a:r>
            <a:r>
              <a:rPr lang="en-US" sz="1600" b="1" dirty="0">
                <a:solidFill>
                  <a:schemeClr val="bg1"/>
                </a:solidFill>
              </a:rPr>
              <a:t>:</a:t>
            </a:r>
          </a:p>
          <a:p>
            <a:pPr lvl="0" algn="l"/>
            <a:r>
              <a:rPr lang="en-US" sz="1600" b="1" dirty="0">
                <a:solidFill>
                  <a:schemeClr val="bg1"/>
                </a:solidFill>
              </a:rPr>
              <a:t>Rotary International</a:t>
            </a:r>
          </a:p>
          <a:p>
            <a:pPr lvl="0" algn="l"/>
            <a:r>
              <a:rPr lang="en-US" sz="1600" b="1" dirty="0" err="1">
                <a:solidFill>
                  <a:schemeClr val="bg1"/>
                </a:solidFill>
              </a:rPr>
              <a:t>Witikonerstrasse</a:t>
            </a:r>
            <a:r>
              <a:rPr lang="en-US" sz="1600" b="1" dirty="0">
                <a:solidFill>
                  <a:schemeClr val="bg1"/>
                </a:solidFill>
              </a:rPr>
              <a:t> 15, CH - 8032 Zürich SWITZERLAND </a:t>
            </a:r>
          </a:p>
          <a:p>
            <a:pPr lvl="0" algn="l"/>
            <a:endParaRPr lang="en-US" sz="1600" b="1" dirty="0">
              <a:solidFill>
                <a:schemeClr val="bg1"/>
              </a:solidFill>
            </a:endParaRPr>
          </a:p>
          <a:p>
            <a:pPr lvl="0" algn="l"/>
            <a:r>
              <a:rPr lang="nb-NO" sz="1600" b="1" dirty="0">
                <a:solidFill>
                  <a:schemeClr val="bg1"/>
                </a:solidFill>
              </a:rPr>
              <a:t>Betalt av:</a:t>
            </a:r>
          </a:p>
          <a:p>
            <a:pPr lvl="0" algn="l"/>
            <a:r>
              <a:rPr lang="nb-NO" sz="1600" b="1" dirty="0">
                <a:solidFill>
                  <a:schemeClr val="bg1"/>
                </a:solidFill>
              </a:rPr>
              <a:t>Klubb: (Klubbens navn)</a:t>
            </a:r>
          </a:p>
          <a:p>
            <a:pPr lvl="0" algn="l"/>
            <a:r>
              <a:rPr lang="nb-NO" sz="1600" b="1" dirty="0">
                <a:solidFill>
                  <a:schemeClr val="bg1"/>
                </a:solidFill>
              </a:rPr>
              <a:t>Adresse: (Klubbens adresse)</a:t>
            </a:r>
          </a:p>
          <a:p>
            <a:pPr lvl="0" algn="l"/>
            <a:endParaRPr lang="nb-NO" sz="1600" b="1" dirty="0">
              <a:solidFill>
                <a:schemeClr val="bg1"/>
              </a:solidFill>
            </a:endParaRPr>
          </a:p>
          <a:p>
            <a:pPr lvl="0" algn="l"/>
            <a:r>
              <a:rPr lang="nb-NO" sz="1600" b="1" dirty="0">
                <a:solidFill>
                  <a:schemeClr val="bg1"/>
                </a:solidFill>
              </a:rPr>
              <a:t>TRF Betalingsinformasjon:</a:t>
            </a:r>
          </a:p>
          <a:p>
            <a:pPr lvl="0" algn="l"/>
            <a:r>
              <a:rPr lang="nb-NO" sz="1600" b="1" dirty="0">
                <a:solidFill>
                  <a:schemeClr val="bg1"/>
                </a:solidFill>
              </a:rPr>
              <a:t>The Rotary Foundation </a:t>
            </a:r>
            <a:r>
              <a:rPr lang="nb-NO" sz="1600" b="1" dirty="0" err="1">
                <a:solidFill>
                  <a:schemeClr val="bg1"/>
                </a:solidFill>
              </a:rPr>
              <a:t>Annual</a:t>
            </a:r>
            <a:r>
              <a:rPr lang="nb-NO" sz="1600" b="1" dirty="0">
                <a:solidFill>
                  <a:schemeClr val="bg1"/>
                </a:solidFill>
              </a:rPr>
              <a:t> giving 2020-2021</a:t>
            </a:r>
          </a:p>
          <a:p>
            <a:pPr lvl="0" algn="l"/>
            <a:r>
              <a:rPr lang="nb-NO" sz="1600" b="1" dirty="0">
                <a:solidFill>
                  <a:schemeClr val="bg1"/>
                </a:solidFill>
              </a:rPr>
              <a:t>Club no.: (</a:t>
            </a:r>
            <a:r>
              <a:rPr lang="nb-NO" sz="1600" b="1" dirty="0" err="1">
                <a:solidFill>
                  <a:schemeClr val="bg1"/>
                </a:solidFill>
              </a:rPr>
              <a:t>RKxxxxx</a:t>
            </a:r>
            <a:r>
              <a:rPr lang="nb-NO" sz="1600" b="1" dirty="0">
                <a:solidFill>
                  <a:schemeClr val="bg1"/>
                </a:solidFill>
              </a:rPr>
              <a:t>). </a:t>
            </a:r>
            <a:r>
              <a:rPr lang="nb-NO" sz="1600" b="1" dirty="0" err="1">
                <a:solidFill>
                  <a:schemeClr val="bg1"/>
                </a:solidFill>
              </a:rPr>
              <a:t>club</a:t>
            </a:r>
            <a:r>
              <a:rPr lang="nb-NO" sz="1600" b="1" dirty="0">
                <a:solidFill>
                  <a:schemeClr val="bg1"/>
                </a:solidFill>
              </a:rPr>
              <a:t> </a:t>
            </a:r>
            <a:r>
              <a:rPr lang="nb-NO" sz="1600" b="1" dirty="0" err="1">
                <a:solidFill>
                  <a:schemeClr val="bg1"/>
                </a:solidFill>
              </a:rPr>
              <a:t>name</a:t>
            </a:r>
            <a:r>
              <a:rPr lang="nb-NO" sz="1600" b="1" dirty="0">
                <a:solidFill>
                  <a:schemeClr val="bg1"/>
                </a:solidFill>
              </a:rPr>
              <a:t>: (Klubbens navn)</a:t>
            </a:r>
          </a:p>
          <a:p>
            <a:pPr lvl="0" algn="l"/>
            <a:r>
              <a:rPr lang="nb-NO" sz="1600" b="1" dirty="0">
                <a:solidFill>
                  <a:schemeClr val="bg1"/>
                </a:solidFill>
              </a:rPr>
              <a:t>Betalt av:</a:t>
            </a:r>
          </a:p>
          <a:p>
            <a:pPr lvl="0" algn="l"/>
            <a:r>
              <a:rPr lang="nb-NO" sz="1600" b="1" dirty="0">
                <a:solidFill>
                  <a:schemeClr val="bg1"/>
                </a:solidFill>
              </a:rPr>
              <a:t>Klubb: (Klubbens navn)</a:t>
            </a:r>
          </a:p>
          <a:p>
            <a:pPr lvl="0" algn="l"/>
            <a:r>
              <a:rPr lang="nb-NO" sz="1600" b="1" dirty="0">
                <a:solidFill>
                  <a:schemeClr val="bg1"/>
                </a:solidFill>
              </a:rPr>
              <a:t>Adresse: (Klubbens adresse)</a:t>
            </a:r>
          </a:p>
          <a:p>
            <a:pPr lvl="0" algn="l"/>
            <a:endParaRPr lang="nb-NO" sz="1600" b="1" dirty="0">
              <a:solidFill>
                <a:schemeClr val="bg1"/>
              </a:solidFill>
            </a:endParaRPr>
          </a:p>
          <a:p>
            <a:pPr lvl="0" algn="l"/>
            <a:r>
              <a:rPr lang="nb-NO" sz="2400" b="1" dirty="0">
                <a:solidFill>
                  <a:schemeClr val="bg1"/>
                </a:solidFill>
              </a:rPr>
              <a:t>Se nærmere beskrivelse i Håndbok Distrikt 2310</a:t>
            </a:r>
          </a:p>
          <a:p>
            <a:pPr lvl="0" algn="l"/>
            <a:endParaRPr lang="en-US" sz="1600" b="1" dirty="0">
              <a:solidFill>
                <a:schemeClr val="bg1"/>
              </a:solidFill>
            </a:endParaRPr>
          </a:p>
          <a:p>
            <a:pPr lvl="0" algn="ctr"/>
            <a:r>
              <a:rPr lang="en-US" dirty="0">
                <a:solidFill>
                  <a:schemeClr val="bg1"/>
                </a:solidFill>
              </a:rPr>
              <a:t>(</a:t>
            </a:r>
            <a:endParaRPr lang="en-US" sz="1800" b="1" dirty="0">
              <a:solidFill>
                <a:schemeClr val="bg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D8D50398-13B0-6D4F-900E-23CAD9343C17}"/>
              </a:ext>
            </a:extLst>
          </p:cNvPr>
          <p:cNvSpPr txBox="1">
            <a:spLocks/>
          </p:cNvSpPr>
          <p:nvPr/>
        </p:nvSpPr>
        <p:spPr>
          <a:xfrm>
            <a:off x="101823" y="6960359"/>
            <a:ext cx="5329985" cy="987620"/>
          </a:xfrm>
          <a:prstGeom prst="rect">
            <a:avLst/>
          </a:prstGeom>
          <a:noFill/>
          <a:ln w="44450">
            <a:noFill/>
          </a:ln>
        </p:spPr>
        <p:txBody>
          <a:bodyPr vert="horz" lIns="91440" tIns="0" rIns="9144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US" sz="3600" b="1" dirty="0">
                <a:solidFill>
                  <a:srgbClr val="DA1A5A"/>
                </a:solidFill>
              </a:rPr>
              <a:t>Title Page Option</a:t>
            </a:r>
            <a:endParaRPr lang="en-US" sz="3600" b="1" dirty="0">
              <a:solidFill>
                <a:srgbClr val="DA1A5A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2913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CF6D791D-3D99-0841-8B29-86AE654EB621}"/>
              </a:ext>
            </a:extLst>
          </p:cNvPr>
          <p:cNvSpPr txBox="1">
            <a:spLocks/>
          </p:cNvSpPr>
          <p:nvPr/>
        </p:nvSpPr>
        <p:spPr>
          <a:xfrm>
            <a:off x="101823" y="6960359"/>
            <a:ext cx="5329985" cy="987620"/>
          </a:xfrm>
          <a:prstGeom prst="rect">
            <a:avLst/>
          </a:prstGeom>
          <a:noFill/>
          <a:ln w="44450">
            <a:noFill/>
          </a:ln>
        </p:spPr>
        <p:txBody>
          <a:bodyPr vert="horz" lIns="91440" tIns="0" rIns="9144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US" sz="3600" b="1" dirty="0">
                <a:solidFill>
                  <a:srgbClr val="DA1A5A"/>
                </a:solidFill>
              </a:rPr>
              <a:t>Title Page Option</a:t>
            </a:r>
            <a:endParaRPr lang="en-US" sz="3600" b="1" dirty="0">
              <a:solidFill>
                <a:srgbClr val="DA1A5A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B17D6786-00F6-6047-81A6-5165FC02E5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Rotary Distrikt 2310</a:t>
            </a:r>
          </a:p>
          <a:p>
            <a:r>
              <a:rPr lang="en-US" dirty="0" err="1"/>
              <a:t>Leder</a:t>
            </a:r>
            <a:r>
              <a:rPr lang="en-US" dirty="0"/>
              <a:t> </a:t>
            </a:r>
            <a:r>
              <a:rPr lang="en-US" dirty="0" err="1"/>
              <a:t>finanskomiteen</a:t>
            </a:r>
            <a:endParaRPr lang="en-US" dirty="0"/>
          </a:p>
          <a:p>
            <a:r>
              <a:rPr lang="en-US" dirty="0"/>
              <a:t>Trude Hessvik-Trøite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B0F37C06-8A3D-8E4C-B6E2-47C520E49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Takk</a:t>
            </a:r>
            <a:r>
              <a:rPr lang="en-US" sz="4000" dirty="0"/>
              <a:t> for </a:t>
            </a:r>
            <a:r>
              <a:rPr lang="en-US" sz="4000" dirty="0" err="1"/>
              <a:t>oppmerksomheten</a:t>
            </a:r>
            <a:endParaRPr 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79681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534</Words>
  <Application>Microsoft Office PowerPoint</Application>
  <PresentationFormat>Widescreen</PresentationFormat>
  <Paragraphs>193</Paragraphs>
  <Slides>8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Arial Narrow Bold</vt:lpstr>
      <vt:lpstr>Calibri</vt:lpstr>
      <vt:lpstr>Calibri Light</vt:lpstr>
      <vt:lpstr>Office-tema</vt:lpstr>
      <vt:lpstr>PowerPoint-presentasjon</vt:lpstr>
      <vt:lpstr>Dagens program</vt:lpstr>
      <vt:lpstr>Finanskomite distrikt 2310</vt:lpstr>
      <vt:lpstr> </vt:lpstr>
      <vt:lpstr>Nyttige lenker</vt:lpstr>
      <vt:lpstr>PowerPoint-presentasjon</vt:lpstr>
      <vt:lpstr>PowerPoint-presentasjon</vt:lpstr>
      <vt:lpstr>Takk for oppmerksomheten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Trude Hessvik-Trøite</dc:creator>
  <cp:lastModifiedBy>Trude Hessvik-Trøite</cp:lastModifiedBy>
  <cp:revision>17</cp:revision>
  <dcterms:created xsi:type="dcterms:W3CDTF">2021-04-14T19:33:50Z</dcterms:created>
  <dcterms:modified xsi:type="dcterms:W3CDTF">2021-04-26T18:21:07Z</dcterms:modified>
</cp:coreProperties>
</file>