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61" r:id="rId2"/>
    <p:sldId id="369" r:id="rId3"/>
    <p:sldId id="366" r:id="rId4"/>
    <p:sldId id="367" r:id="rId5"/>
    <p:sldId id="362" r:id="rId6"/>
    <p:sldId id="364" r:id="rId7"/>
    <p:sldId id="257" r:id="rId8"/>
    <p:sldId id="371" r:id="rId9"/>
    <p:sldId id="365" r:id="rId10"/>
    <p:sldId id="368" r:id="rId11"/>
    <p:sldId id="370" r:id="rId12"/>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4817" autoAdjust="0"/>
  </p:normalViewPr>
  <p:slideViewPr>
    <p:cSldViewPr snapToGrid="0">
      <p:cViewPr varScale="1">
        <p:scale>
          <a:sx n="58" d="100"/>
          <a:sy n="58" d="100"/>
        </p:scale>
        <p:origin x="988" y="7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89218B-1BC8-41FA-B17D-7E6C67294185}" type="datetimeFigureOut">
              <a:rPr lang="nb-NO" smtClean="0"/>
              <a:t>19.05.2020</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FEA681-DE03-4A1E-8EAF-106AEDCC0DAF}" type="slidenum">
              <a:rPr lang="nb-NO" smtClean="0"/>
              <a:t>‹#›</a:t>
            </a:fld>
            <a:endParaRPr lang="nb-NO"/>
          </a:p>
        </p:txBody>
      </p:sp>
    </p:spTree>
    <p:extLst>
      <p:ext uri="{BB962C8B-B14F-4D97-AF65-F5344CB8AC3E}">
        <p14:creationId xmlns:p14="http://schemas.microsoft.com/office/powerpoint/2010/main" val="591464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5E75977B-80A8-4AD8-BA62-B15CB406A6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ea typeface="ヒラギノ角ゴ Pro W3" pitchFamily="-84" charset="-128"/>
              </a:defRPr>
            </a:lvl1pPr>
            <a:lvl2pPr marL="742950" indent="-285750" defTabSz="931863">
              <a:spcBef>
                <a:spcPct val="30000"/>
              </a:spcBef>
              <a:defRPr sz="1200">
                <a:solidFill>
                  <a:schemeClr val="tx1"/>
                </a:solidFill>
                <a:latin typeface="Arial" panose="020B0604020202020204" pitchFamily="34" charset="0"/>
                <a:ea typeface="ヒラギノ角ゴ Pro W3" pitchFamily="-84" charset="-128"/>
              </a:defRPr>
            </a:lvl2pPr>
            <a:lvl3pPr marL="1143000" indent="-228600" defTabSz="931863">
              <a:spcBef>
                <a:spcPct val="30000"/>
              </a:spcBef>
              <a:defRPr sz="1200">
                <a:solidFill>
                  <a:schemeClr val="tx1"/>
                </a:solidFill>
                <a:latin typeface="Arial" panose="020B0604020202020204" pitchFamily="34" charset="0"/>
                <a:ea typeface="ヒラギノ角ゴ Pro W3" pitchFamily="-84" charset="-128"/>
              </a:defRPr>
            </a:lvl3pPr>
            <a:lvl4pPr marL="1600200" indent="-228600" defTabSz="931863">
              <a:spcBef>
                <a:spcPct val="30000"/>
              </a:spcBef>
              <a:defRPr sz="1200">
                <a:solidFill>
                  <a:schemeClr val="tx1"/>
                </a:solidFill>
                <a:latin typeface="Arial" panose="020B0604020202020204" pitchFamily="34" charset="0"/>
                <a:ea typeface="ヒラギノ角ゴ Pro W3" pitchFamily="-84" charset="-128"/>
              </a:defRPr>
            </a:lvl4pPr>
            <a:lvl5pPr marL="2057400" indent="-228600" defTabSz="931863">
              <a:spcBef>
                <a:spcPct val="30000"/>
              </a:spcBef>
              <a:defRPr sz="1200">
                <a:solidFill>
                  <a:schemeClr val="tx1"/>
                </a:solidFill>
                <a:latin typeface="Arial" panose="020B0604020202020204" pitchFamily="34" charset="0"/>
                <a:ea typeface="ヒラギノ角ゴ Pro W3" pitchFamily="-84" charset="-128"/>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ea typeface="ヒラギノ角ゴ Pro W3" pitchFamily="-84" charset="-128"/>
              </a:defRPr>
            </a:lvl9pPr>
          </a:lstStyle>
          <a:p>
            <a:pPr>
              <a:spcBef>
                <a:spcPct val="0"/>
              </a:spcBef>
            </a:pPr>
            <a:fld id="{8880D7F2-783E-4A01-A26F-2E47F236930E}" type="slidenum">
              <a:rPr lang="en-US" altLang="nb-NO" smtClean="0"/>
              <a:pPr>
                <a:spcBef>
                  <a:spcPct val="0"/>
                </a:spcBef>
              </a:pPr>
              <a:t>1</a:t>
            </a:fld>
            <a:endParaRPr lang="en-US" altLang="nb-NO"/>
          </a:p>
        </p:txBody>
      </p:sp>
      <p:sp>
        <p:nvSpPr>
          <p:cNvPr id="20483" name="Rectangle 2">
            <a:extLst>
              <a:ext uri="{FF2B5EF4-FFF2-40B4-BE49-F238E27FC236}">
                <a16:creationId xmlns:a16="http://schemas.microsoft.com/office/drawing/2014/main" id="{094BB4F7-5521-42AF-B23D-8555D7B53359}"/>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FB4434CC-D5FF-4FA0-8847-3CEAEEA2A61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dirty="0">
                <a:latin typeface="Arial" panose="020B0604020202020204" pitchFamily="34" charset="0"/>
                <a:ea typeface="ヒラギノ角ゴ Pro W3" pitchFamily="-84" charset="-128"/>
              </a:rPr>
              <a:t>Nettsidene er klubbens ansikt utad. </a:t>
            </a:r>
            <a:r>
              <a:rPr lang="nb-NO" altLang="nb-NO" dirty="0" smtClean="0">
                <a:latin typeface="Arial" panose="020B0604020202020204" pitchFamily="34" charset="0"/>
                <a:ea typeface="ヒラギノ角ゴ Pro W3" pitchFamily="-84" charset="-128"/>
              </a:rPr>
              <a:t>De </a:t>
            </a:r>
            <a:r>
              <a:rPr lang="nb-NO" altLang="nb-NO" dirty="0">
                <a:latin typeface="Arial" panose="020B0604020202020204" pitchFamily="34" charset="0"/>
                <a:ea typeface="ヒラギノ角ゴ Pro W3" pitchFamily="-84" charset="-128"/>
              </a:rPr>
              <a:t>bør derfor være oppdaterte med et </a:t>
            </a:r>
            <a:r>
              <a:rPr lang="nb-NO" altLang="nb-NO" dirty="0" smtClean="0">
                <a:latin typeface="Arial" panose="020B0604020202020204" pitchFamily="34" charset="0"/>
                <a:ea typeface="ヒラギノ角ゴ Pro W3" pitchFamily="-84" charset="-128"/>
              </a:rPr>
              <a:t>«profesjonelt» </a:t>
            </a:r>
            <a:r>
              <a:rPr lang="nb-NO" altLang="nb-NO" dirty="0">
                <a:latin typeface="Arial" panose="020B0604020202020204" pitchFamily="34" charset="0"/>
                <a:ea typeface="ヒラギノ角ゴ Pro W3" pitchFamily="-84" charset="-128"/>
              </a:rPr>
              <a:t>uttrykk. </a:t>
            </a:r>
            <a:endParaRPr lang="nb-NO" altLang="nb-NO" dirty="0" smtClean="0">
              <a:latin typeface="Arial" panose="020B0604020202020204" pitchFamily="34" charset="0"/>
              <a:ea typeface="ヒラギノ角ゴ Pro W3" pitchFamily="-8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dirty="0" smtClean="0">
              <a:latin typeface="Arial" panose="020B0604020202020204" pitchFamily="34" charset="0"/>
              <a:ea typeface="ヒラギノ角ゴ Pro W3" pitchFamily="-8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dirty="0" smtClean="0">
                <a:latin typeface="Arial" panose="020B0604020202020204" pitchFamily="34" charset="0"/>
                <a:ea typeface="ヒラギノ角ゴ Pro W3" pitchFamily="-84" charset="-128"/>
              </a:rPr>
              <a:t>Her presenterer vi klubben;</a:t>
            </a:r>
            <a:r>
              <a:rPr lang="nb-NO" altLang="nb-NO" baseline="0" dirty="0" smtClean="0">
                <a:latin typeface="Arial" panose="020B0604020202020204" pitchFamily="34" charset="0"/>
                <a:ea typeface="ヒラギノ角ゴ Pro W3" pitchFamily="-84" charset="-128"/>
              </a:rPr>
              <a:t> </a:t>
            </a:r>
            <a:r>
              <a:rPr kumimoji="0" lang="nb-NO" altLang="nb-NO" sz="1200" b="0" i="0" u="none" strike="noStrike" kern="1200" cap="none" spc="0" normalizeH="0" baseline="0" noProof="0" dirty="0" smtClean="0">
                <a:ln>
                  <a:noFill/>
                </a:ln>
                <a:solidFill>
                  <a:prstClr val="black"/>
                </a:solidFill>
                <a:effectLst/>
                <a:uLnTx/>
                <a:uFillTx/>
                <a:latin typeface="Arial" panose="020B0604020202020204" pitchFamily="34" charset="0"/>
                <a:ea typeface="ヒラギノ角ゴ Pro W3" pitchFamily="-84" charset="-128"/>
                <a:cs typeface="+mn-cs"/>
              </a:rPr>
              <a:t>- hvordan og når klubben ble startet, antall medlemmer, prosjekter (tidligere og aktive), og annet som forteller om klubben. </a:t>
            </a:r>
          </a:p>
          <a:p>
            <a:endParaRPr lang="nb-NO" altLang="nb-NO" dirty="0" smtClean="0">
              <a:latin typeface="Arial" panose="020B0604020202020204" pitchFamily="34" charset="0"/>
              <a:ea typeface="ヒラギノ角ゴ Pro W3" pitchFamily="-84" charset="-128"/>
            </a:endParaRPr>
          </a:p>
          <a:p>
            <a:r>
              <a:rPr kumimoji="0" lang="nb-NO" altLang="nb-NO" sz="1200" b="0" i="0" u="none" strike="noStrike" kern="1200" cap="none" spc="0" normalizeH="0" baseline="0" noProof="0" dirty="0" smtClean="0">
                <a:ln>
                  <a:noFill/>
                </a:ln>
                <a:solidFill>
                  <a:prstClr val="black"/>
                </a:solidFill>
                <a:effectLst/>
                <a:uLnTx/>
                <a:uFillTx/>
                <a:latin typeface="Arial" panose="020B0604020202020204" pitchFamily="34" charset="0"/>
                <a:ea typeface="ヒラギノ角ゴ Pro W3" pitchFamily="-84" charset="-128"/>
                <a:cs typeface="+mn-cs"/>
              </a:rPr>
              <a:t>- et </a:t>
            </a:r>
            <a:r>
              <a:rPr kumimoji="0" lang="nb-NO" altLang="nb-NO" sz="1200" b="0" i="0" u="none" strike="noStrike" kern="1200" cap="none" spc="0" normalizeH="0" baseline="0" noProof="0" dirty="0">
                <a:ln>
                  <a:noFill/>
                </a:ln>
                <a:solidFill>
                  <a:prstClr val="black"/>
                </a:solidFill>
                <a:effectLst/>
                <a:uLnTx/>
                <a:uFillTx/>
                <a:latin typeface="Arial" panose="020B0604020202020204" pitchFamily="34" charset="0"/>
                <a:ea typeface="ヒラギノ角ゴ Pro W3" pitchFamily="-84" charset="-128"/>
                <a:cs typeface="+mn-cs"/>
              </a:rPr>
              <a:t>sted hvor potensielle nye medlemmer kan finne informasjon om klubben; </a:t>
            </a:r>
            <a:endParaRPr kumimoji="0" lang="nb-NO" sz="1200" b="0" i="0" u="none" strike="noStrike" kern="1200" cap="none" spc="0" normalizeH="0" baseline="0" noProof="0" dirty="0" smtClean="0">
              <a:ln>
                <a:noFill/>
              </a:ln>
              <a:solidFill>
                <a:prstClr val="black"/>
              </a:solidFill>
              <a:effectLst/>
              <a:uLnTx/>
              <a:uFillTx/>
              <a:latin typeface="Arial" panose="020B0604020202020204" pitchFamily="34" charset="0"/>
              <a:ea typeface="ヒラギノ角ゴ Pro W3" pitchFamily="-84" charset="-128"/>
              <a:cs typeface="+mn-cs"/>
            </a:endParaRPr>
          </a:p>
          <a:p>
            <a:r>
              <a:rPr lang="nb-NO" dirty="0" smtClean="0"/>
              <a:t>-</a:t>
            </a:r>
            <a:r>
              <a:rPr lang="nb-NO" baseline="0" dirty="0" smtClean="0"/>
              <a:t> </a:t>
            </a:r>
            <a:r>
              <a:rPr lang="nb-NO" dirty="0" smtClean="0"/>
              <a:t>et sted hvor klubbens medlemmer skal finne informasjon om møter, kanskje referater, og annen </a:t>
            </a:r>
            <a:r>
              <a:rPr lang="nb-NO" dirty="0" err="1" smtClean="0"/>
              <a:t>rotary</a:t>
            </a:r>
            <a:r>
              <a:rPr lang="nb-NO" dirty="0" smtClean="0"/>
              <a:t>-informasjon. </a:t>
            </a:r>
          </a:p>
          <a:p>
            <a:pPr eaLnBrk="1" hangingPunct="1"/>
            <a:endParaRPr lang="nb-NO" altLang="nb-NO" dirty="0">
              <a:latin typeface="Arial" panose="020B0604020202020204" pitchFamily="34" charset="0"/>
              <a:ea typeface="ヒラギノ角ゴ Pro W3" pitchFamily="-84" charset="-128"/>
            </a:endParaRPr>
          </a:p>
          <a:p>
            <a:pPr eaLnBrk="1" hangingPunct="1"/>
            <a:endParaRPr lang="nb-NO" altLang="nb-NO" dirty="0">
              <a:latin typeface="Arial" panose="020B0604020202020204" pitchFamily="34" charset="0"/>
              <a:ea typeface="ヒラギノ角ゴ Pro W3" pitchFamily="-8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3FFEA681-DE03-4A1E-8EAF-106AEDCC0DAF}" type="slidenum">
              <a:rPr lang="nb-NO" smtClean="0"/>
              <a:t>2</a:t>
            </a:fld>
            <a:endParaRPr lang="nb-NO"/>
          </a:p>
        </p:txBody>
      </p:sp>
    </p:spTree>
    <p:extLst>
      <p:ext uri="{BB962C8B-B14F-4D97-AF65-F5344CB8AC3E}">
        <p14:creationId xmlns:p14="http://schemas.microsoft.com/office/powerpoint/2010/main" val="1836965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Du som CICO/WEB-ansvarlig må ha kjennskap</a:t>
            </a:r>
            <a:r>
              <a:rPr lang="nb-NO" baseline="0" dirty="0" smtClean="0"/>
              <a:t> til de kommunikasjonsplattformer som </a:t>
            </a:r>
            <a:r>
              <a:rPr lang="nb-NO" baseline="0" dirty="0" err="1" smtClean="0"/>
              <a:t>Rotary</a:t>
            </a:r>
            <a:r>
              <a:rPr lang="nb-NO" baseline="0" dirty="0" smtClean="0"/>
              <a:t> i Norge formidler på</a:t>
            </a:r>
            <a:endParaRPr lang="nb-NO" dirty="0"/>
          </a:p>
        </p:txBody>
      </p:sp>
      <p:sp>
        <p:nvSpPr>
          <p:cNvPr id="4" name="Plassholder for lysbildenummer 3"/>
          <p:cNvSpPr>
            <a:spLocks noGrp="1"/>
          </p:cNvSpPr>
          <p:nvPr>
            <p:ph type="sldNum" sz="quarter" idx="10"/>
          </p:nvPr>
        </p:nvSpPr>
        <p:spPr/>
        <p:txBody>
          <a:bodyPr/>
          <a:lstStyle/>
          <a:p>
            <a:fld id="{BE20F097-1E87-4F51-BEE6-B623A5B66A99}" type="slidenum">
              <a:rPr lang="nb-NO" smtClean="0"/>
              <a:t>3</a:t>
            </a:fld>
            <a:endParaRPr lang="nb-NO"/>
          </a:p>
        </p:txBody>
      </p:sp>
    </p:spTree>
    <p:extLst>
      <p:ext uri="{BB962C8B-B14F-4D97-AF65-F5344CB8AC3E}">
        <p14:creationId xmlns:p14="http://schemas.microsoft.com/office/powerpoint/2010/main" val="819795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Her ser dere distriktets hjemmesider. Disse sidene bør eller MÅ dere kjenne til. Her finner dere mye informasjon om hva som skjer i distriktet, kurs og andre viktige ting som en Rotaryklubb må ta hensyn til om den ønsker å fortsette å være en Rotaryklubb.  </a:t>
            </a:r>
          </a:p>
          <a:p>
            <a:r>
              <a:rPr lang="nb-NO" dirty="0"/>
              <a:t>Disse sidene bør derfor være lenket opp på klubbens egne sider slik at de er lett tilgjengelig fra ett sted. Det samme gjelder Rotary i Norge sine sider – se </a:t>
            </a:r>
            <a:r>
              <a:rPr lang="nb-NO"/>
              <a:t>neste lysark. </a:t>
            </a:r>
            <a:endParaRPr lang="nb-NO" dirty="0"/>
          </a:p>
        </p:txBody>
      </p:sp>
      <p:sp>
        <p:nvSpPr>
          <p:cNvPr id="4" name="Plassholder for lysbildenummer 3"/>
          <p:cNvSpPr>
            <a:spLocks noGrp="1"/>
          </p:cNvSpPr>
          <p:nvPr>
            <p:ph type="sldNum" sz="quarter" idx="5"/>
          </p:nvPr>
        </p:nvSpPr>
        <p:spPr/>
        <p:txBody>
          <a:bodyPr/>
          <a:lstStyle/>
          <a:p>
            <a:fld id="{3FFEA681-DE03-4A1E-8EAF-106AEDCC0DAF}" type="slidenum">
              <a:rPr lang="nb-NO" smtClean="0"/>
              <a:t>5</a:t>
            </a:fld>
            <a:endParaRPr lang="nb-NO"/>
          </a:p>
        </p:txBody>
      </p:sp>
    </p:spTree>
    <p:extLst>
      <p:ext uri="{BB962C8B-B14F-4D97-AF65-F5344CB8AC3E}">
        <p14:creationId xmlns:p14="http://schemas.microsoft.com/office/powerpoint/2010/main" val="1320992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eaLnBrk="1" hangingPunct="1"/>
            <a:r>
              <a:rPr lang="nb-NO" altLang="nb-NO" dirty="0">
                <a:latin typeface="Arial" panose="020B0604020202020204" pitchFamily="34" charset="0"/>
                <a:ea typeface="ヒラギノ角ゴ Pro W3" pitchFamily="-84" charset="-128"/>
              </a:rPr>
              <a:t>Nettsidene er også det sted hvor klubbens medlemmer skal finne informasjon om møter, kanskje referater, og annen </a:t>
            </a:r>
            <a:r>
              <a:rPr lang="nb-NO" altLang="nb-NO" dirty="0" err="1">
                <a:latin typeface="Arial" panose="020B0604020202020204" pitchFamily="34" charset="0"/>
                <a:ea typeface="ヒラギノ角ゴ Pro W3" pitchFamily="-84" charset="-128"/>
              </a:rPr>
              <a:t>rotary</a:t>
            </a:r>
            <a:r>
              <a:rPr lang="nb-NO" altLang="nb-NO" dirty="0">
                <a:latin typeface="Arial" panose="020B0604020202020204" pitchFamily="34" charset="0"/>
                <a:ea typeface="ヒラギノ角ゴ Pro W3" pitchFamily="-84" charset="-128"/>
              </a:rPr>
              <a:t>-informasjon. </a:t>
            </a:r>
          </a:p>
          <a:p>
            <a:pPr eaLnBrk="1" hangingPunct="1"/>
            <a:endParaRPr lang="nb-NO" altLang="nb-NO" dirty="0">
              <a:latin typeface="Arial" panose="020B0604020202020204" pitchFamily="34" charset="0"/>
              <a:ea typeface="ヒラギノ角ゴ Pro W3" pitchFamily="-84" charset="-128"/>
            </a:endParaRPr>
          </a:p>
          <a:p>
            <a:pPr eaLnBrk="1" hangingPunct="1"/>
            <a:r>
              <a:rPr lang="nb-NO" altLang="nb-NO" dirty="0">
                <a:latin typeface="Arial" panose="020B0604020202020204" pitchFamily="34" charset="0"/>
                <a:ea typeface="ヒラギノ角ゴ Pro W3" pitchFamily="-84" charset="-128"/>
              </a:rPr>
              <a:t>Rotary skal være en oppegående, yrkesrelatert og humanitær organisasjon. Det må vi vise i hvordan vi presenterer organisasjonen og klubben i digitale og sosiale medier. Det vi publiserer i disse mediene må se noenlunde «profesjonelt» ut. Da må også styret og komitelederne ta et tak i hvilken informasjon og tekst som skal publiseres. </a:t>
            </a:r>
          </a:p>
          <a:p>
            <a:pPr eaLnBrk="1" hangingPunct="1"/>
            <a:endParaRPr lang="nb-NO" altLang="nb-NO" dirty="0">
              <a:latin typeface="Arial" panose="020B0604020202020204" pitchFamily="34" charset="0"/>
              <a:ea typeface="ヒラギノ角ゴ Pro W3" pitchFamily="-84" charset="-128"/>
            </a:endParaRPr>
          </a:p>
          <a:p>
            <a:pPr eaLnBrk="1" hangingPunct="1"/>
            <a:r>
              <a:rPr lang="nb-NO" altLang="nb-NO" dirty="0">
                <a:latin typeface="Arial" panose="020B0604020202020204" pitchFamily="34" charset="0"/>
                <a:ea typeface="ヒラギノ角ゴ Pro W3" pitchFamily="-84" charset="-128"/>
              </a:rPr>
              <a:t>Det krever at klubbenes CICO/Web-ansvarlige må ta et tak i det som IKKE fungerer på sidene. Denne rollen bør ikke rullere årlig da det kreves en del kunnskap og kompetanse for å oppdatere og vedlikeholde nettsidene. </a:t>
            </a:r>
          </a:p>
          <a:p>
            <a:pPr eaLnBrk="1" hangingPunct="1"/>
            <a:endParaRPr lang="nb-NO" altLang="nb-NO" dirty="0">
              <a:latin typeface="Arial" panose="020B0604020202020204" pitchFamily="34" charset="0"/>
              <a:ea typeface="ヒラギノ角ゴ Pro W3" pitchFamily="-84" charset="-128"/>
            </a:endParaRPr>
          </a:p>
          <a:p>
            <a:pPr eaLnBrk="1" hangingPunct="1"/>
            <a:r>
              <a:rPr lang="nb-NO" altLang="nb-NO" dirty="0">
                <a:latin typeface="Arial" panose="020B0604020202020204" pitchFamily="34" charset="0"/>
                <a:ea typeface="ヒラギノ角ゴ Pro W3" pitchFamily="-84" charset="-128"/>
              </a:rPr>
              <a:t>Det vi ønsker er at klubbene fremstår som et sted det er interessant og morsomt å være. </a:t>
            </a:r>
          </a:p>
          <a:p>
            <a:endParaRPr lang="nb-NO" dirty="0"/>
          </a:p>
        </p:txBody>
      </p:sp>
      <p:sp>
        <p:nvSpPr>
          <p:cNvPr id="4" name="Plassholder for lysbildenummer 3"/>
          <p:cNvSpPr>
            <a:spLocks noGrp="1"/>
          </p:cNvSpPr>
          <p:nvPr>
            <p:ph type="sldNum" sz="quarter" idx="5"/>
          </p:nvPr>
        </p:nvSpPr>
        <p:spPr/>
        <p:txBody>
          <a:bodyPr/>
          <a:lstStyle/>
          <a:p>
            <a:fld id="{3FFEA681-DE03-4A1E-8EAF-106AEDCC0DAF}" type="slidenum">
              <a:rPr lang="nb-NO" smtClean="0"/>
              <a:t>6</a:t>
            </a:fld>
            <a:endParaRPr lang="nb-NO"/>
          </a:p>
        </p:txBody>
      </p:sp>
    </p:spTree>
    <p:extLst>
      <p:ext uri="{BB962C8B-B14F-4D97-AF65-F5344CB8AC3E}">
        <p14:creationId xmlns:p14="http://schemas.microsoft.com/office/powerpoint/2010/main" val="990871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Side</a:t>
            </a:r>
            <a:r>
              <a:rPr lang="nb-NO" baseline="0" dirty="0" smtClean="0"/>
              <a:t>r med slikt innhold gjør at vi ikke virker profesjonelle og for et potensielt medlem virker vi ikke seriøse </a:t>
            </a:r>
            <a:endParaRPr lang="nb-NO" dirty="0"/>
          </a:p>
        </p:txBody>
      </p:sp>
      <p:sp>
        <p:nvSpPr>
          <p:cNvPr id="4" name="Plassholder for lysbildenummer 3"/>
          <p:cNvSpPr>
            <a:spLocks noGrp="1"/>
          </p:cNvSpPr>
          <p:nvPr>
            <p:ph type="sldNum" sz="quarter" idx="5"/>
          </p:nvPr>
        </p:nvSpPr>
        <p:spPr/>
        <p:txBody>
          <a:bodyPr/>
          <a:lstStyle/>
          <a:p>
            <a:fld id="{3FFEA681-DE03-4A1E-8EAF-106AEDCC0DAF}" type="slidenum">
              <a:rPr lang="nb-NO" smtClean="0"/>
              <a:t>7</a:t>
            </a:fld>
            <a:endParaRPr lang="nb-NO"/>
          </a:p>
        </p:txBody>
      </p:sp>
    </p:spTree>
    <p:extLst>
      <p:ext uri="{BB962C8B-B14F-4D97-AF65-F5344CB8AC3E}">
        <p14:creationId xmlns:p14="http://schemas.microsoft.com/office/powerpoint/2010/main" val="1085722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Øverst til høyre er menypunktet merket at den er passordbelagt – det er bra for det viser tydelig hva som ikke er åpent</a:t>
            </a:r>
            <a:r>
              <a:rPr lang="nb-NO" baseline="0" dirty="0" smtClean="0"/>
              <a:t> for eksterne. </a:t>
            </a:r>
            <a:endParaRPr lang="nb-NO" dirty="0"/>
          </a:p>
        </p:txBody>
      </p:sp>
      <p:sp>
        <p:nvSpPr>
          <p:cNvPr id="4" name="Plassholder for lysbildenummer 3"/>
          <p:cNvSpPr>
            <a:spLocks noGrp="1"/>
          </p:cNvSpPr>
          <p:nvPr>
            <p:ph type="sldNum" sz="quarter" idx="10"/>
          </p:nvPr>
        </p:nvSpPr>
        <p:spPr/>
        <p:txBody>
          <a:bodyPr/>
          <a:lstStyle/>
          <a:p>
            <a:fld id="{3FFEA681-DE03-4A1E-8EAF-106AEDCC0DAF}" type="slidenum">
              <a:rPr lang="nb-NO" smtClean="0"/>
              <a:t>8</a:t>
            </a:fld>
            <a:endParaRPr lang="nb-NO"/>
          </a:p>
        </p:txBody>
      </p:sp>
    </p:spTree>
    <p:extLst>
      <p:ext uri="{BB962C8B-B14F-4D97-AF65-F5344CB8AC3E}">
        <p14:creationId xmlns:p14="http://schemas.microsoft.com/office/powerpoint/2010/main" val="2818894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Personvernet er viktig</a:t>
            </a:r>
            <a:r>
              <a:rPr lang="nb-NO" baseline="0" dirty="0" smtClean="0"/>
              <a:t> så vi kan ikke publisere noe uten godkjenning fra den enkelte. Det gjelder både bilder, film og tekst. </a:t>
            </a:r>
          </a:p>
          <a:p>
            <a:r>
              <a:rPr lang="nb-NO" baseline="0" dirty="0" smtClean="0"/>
              <a:t>Publisering av bilder fra foredrag og bilder av medlemmer kan ikke skje uten den godkjenning. Klubbene bør ha egne retningslinjer for dette – disse bør være publisert på klubbens nettsider. Reglene presenterer vi for eks. foredragsholder slik at vi kan publisere både i forkant av et foredrag (invitasjon til møtet med foredrag) og etter møtet når vi forteller om foredraget og foredragsholder. Vi vil publisere et forslag til slike retningslinjer som klubbene selv kan tilpasse. </a:t>
            </a:r>
            <a:endParaRPr lang="nb-NO" dirty="0"/>
          </a:p>
        </p:txBody>
      </p:sp>
      <p:sp>
        <p:nvSpPr>
          <p:cNvPr id="4" name="Plassholder for lysbildenummer 3"/>
          <p:cNvSpPr>
            <a:spLocks noGrp="1"/>
          </p:cNvSpPr>
          <p:nvPr>
            <p:ph type="sldNum" sz="quarter" idx="10"/>
          </p:nvPr>
        </p:nvSpPr>
        <p:spPr/>
        <p:txBody>
          <a:bodyPr/>
          <a:lstStyle/>
          <a:p>
            <a:fld id="{3FFEA681-DE03-4A1E-8EAF-106AEDCC0DAF}" type="slidenum">
              <a:rPr lang="nb-NO" smtClean="0"/>
              <a:t>10</a:t>
            </a:fld>
            <a:endParaRPr lang="nb-NO"/>
          </a:p>
        </p:txBody>
      </p:sp>
    </p:spTree>
    <p:extLst>
      <p:ext uri="{BB962C8B-B14F-4D97-AF65-F5344CB8AC3E}">
        <p14:creationId xmlns:p14="http://schemas.microsoft.com/office/powerpoint/2010/main" val="420950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 Invitere</a:t>
            </a:r>
            <a:r>
              <a:rPr lang="nb-NO" baseline="0" dirty="0" smtClean="0"/>
              <a:t> til mindre samlinger på nett for CICO/klubbens nettansvarlige  og sekretærer slik at opplæring blir god og effektfull for den enkelte. Tenker da på </a:t>
            </a:r>
            <a:r>
              <a:rPr lang="nb-NO" baseline="0" dirty="0" err="1" smtClean="0"/>
              <a:t>regionsvise</a:t>
            </a:r>
            <a:r>
              <a:rPr lang="nb-NO" baseline="0" dirty="0" smtClean="0"/>
              <a:t> samlinger, men </a:t>
            </a:r>
            <a:r>
              <a:rPr lang="nb-NO" baseline="0" dirty="0" err="1" smtClean="0"/>
              <a:t>max</a:t>
            </a:r>
            <a:r>
              <a:rPr lang="nb-NO" baseline="0" dirty="0" smtClean="0"/>
              <a:t> inntil 10 deltakere. </a:t>
            </a:r>
            <a:endParaRPr lang="nb-NO" dirty="0"/>
          </a:p>
        </p:txBody>
      </p:sp>
      <p:sp>
        <p:nvSpPr>
          <p:cNvPr id="4" name="Plassholder for lysbildenummer 3"/>
          <p:cNvSpPr>
            <a:spLocks noGrp="1"/>
          </p:cNvSpPr>
          <p:nvPr>
            <p:ph type="sldNum" sz="quarter" idx="10"/>
          </p:nvPr>
        </p:nvSpPr>
        <p:spPr/>
        <p:txBody>
          <a:bodyPr/>
          <a:lstStyle/>
          <a:p>
            <a:fld id="{3FFEA681-DE03-4A1E-8EAF-106AEDCC0DAF}" type="slidenum">
              <a:rPr lang="nb-NO" smtClean="0"/>
              <a:t>11</a:t>
            </a:fld>
            <a:endParaRPr lang="nb-NO"/>
          </a:p>
        </p:txBody>
      </p:sp>
    </p:spTree>
    <p:extLst>
      <p:ext uri="{BB962C8B-B14F-4D97-AF65-F5344CB8AC3E}">
        <p14:creationId xmlns:p14="http://schemas.microsoft.com/office/powerpoint/2010/main" val="3751504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BED3CFA-27DC-4EDB-9D4E-855630C81AA2}"/>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FA9607F-3A08-4526-B835-51A5F10BBF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D4CC8ECD-FA96-46CC-BA25-29999A6C5853}"/>
              </a:ext>
            </a:extLst>
          </p:cNvPr>
          <p:cNvSpPr>
            <a:spLocks noGrp="1"/>
          </p:cNvSpPr>
          <p:nvPr>
            <p:ph type="dt" sz="half" idx="10"/>
          </p:nvPr>
        </p:nvSpPr>
        <p:spPr/>
        <p:txBody>
          <a:bodyPr/>
          <a:lstStyle/>
          <a:p>
            <a:fld id="{042188C7-B80E-499C-B06E-8EE35BC8C62E}" type="datetime1">
              <a:rPr lang="nb-NO" smtClean="0"/>
              <a:t>19.05.2020</a:t>
            </a:fld>
            <a:endParaRPr lang="nb-NO"/>
          </a:p>
        </p:txBody>
      </p:sp>
      <p:sp>
        <p:nvSpPr>
          <p:cNvPr id="5" name="Plassholder for bunntekst 4">
            <a:extLst>
              <a:ext uri="{FF2B5EF4-FFF2-40B4-BE49-F238E27FC236}">
                <a16:creationId xmlns:a16="http://schemas.microsoft.com/office/drawing/2014/main" id="{C31D1863-4601-4BB6-A1F2-98D70352DEBA}"/>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DE7BD8CA-3E3E-4B2A-92FA-6D236EDFABF0}"/>
              </a:ext>
            </a:extLst>
          </p:cNvPr>
          <p:cNvSpPr>
            <a:spLocks noGrp="1"/>
          </p:cNvSpPr>
          <p:nvPr>
            <p:ph type="sldNum" sz="quarter" idx="12"/>
          </p:nvPr>
        </p:nvSpPr>
        <p:spPr/>
        <p:txBody>
          <a:bodyPr/>
          <a:lstStyle/>
          <a:p>
            <a:fld id="{8AAA25DC-365F-4221-8DF8-E5976F2D656F}" type="slidenum">
              <a:rPr lang="nb-NO" smtClean="0"/>
              <a:t>‹#›</a:t>
            </a:fld>
            <a:endParaRPr lang="nb-NO"/>
          </a:p>
        </p:txBody>
      </p:sp>
    </p:spTree>
    <p:extLst>
      <p:ext uri="{BB962C8B-B14F-4D97-AF65-F5344CB8AC3E}">
        <p14:creationId xmlns:p14="http://schemas.microsoft.com/office/powerpoint/2010/main" val="3421708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20091E5-8891-4B4C-A15F-DCC4BFF3A8E6}"/>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6ACB8AFE-478D-4C5B-AF1B-10E58BEC1667}"/>
              </a:ext>
            </a:extLst>
          </p:cNvPr>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812DAB06-56E0-4F69-B641-0DDA08BBD187}"/>
              </a:ext>
            </a:extLst>
          </p:cNvPr>
          <p:cNvSpPr>
            <a:spLocks noGrp="1"/>
          </p:cNvSpPr>
          <p:nvPr>
            <p:ph type="dt" sz="half" idx="10"/>
          </p:nvPr>
        </p:nvSpPr>
        <p:spPr/>
        <p:txBody>
          <a:bodyPr/>
          <a:lstStyle/>
          <a:p>
            <a:fld id="{52DDF8A4-9BD7-4BB2-B366-0763B1A9AA99}" type="datetime1">
              <a:rPr lang="nb-NO" smtClean="0"/>
              <a:t>19.05.2020</a:t>
            </a:fld>
            <a:endParaRPr lang="nb-NO"/>
          </a:p>
        </p:txBody>
      </p:sp>
      <p:sp>
        <p:nvSpPr>
          <p:cNvPr id="5" name="Plassholder for bunntekst 4">
            <a:extLst>
              <a:ext uri="{FF2B5EF4-FFF2-40B4-BE49-F238E27FC236}">
                <a16:creationId xmlns:a16="http://schemas.microsoft.com/office/drawing/2014/main" id="{362C9CB0-5EE9-4B3E-BBAF-425348CDED6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2592D830-7706-4241-9A0C-45ACD8150056}"/>
              </a:ext>
            </a:extLst>
          </p:cNvPr>
          <p:cNvSpPr>
            <a:spLocks noGrp="1"/>
          </p:cNvSpPr>
          <p:nvPr>
            <p:ph type="sldNum" sz="quarter" idx="12"/>
          </p:nvPr>
        </p:nvSpPr>
        <p:spPr/>
        <p:txBody>
          <a:bodyPr/>
          <a:lstStyle/>
          <a:p>
            <a:fld id="{8AAA25DC-365F-4221-8DF8-E5976F2D656F}" type="slidenum">
              <a:rPr lang="nb-NO" smtClean="0"/>
              <a:t>‹#›</a:t>
            </a:fld>
            <a:endParaRPr lang="nb-NO"/>
          </a:p>
        </p:txBody>
      </p:sp>
    </p:spTree>
    <p:extLst>
      <p:ext uri="{BB962C8B-B14F-4D97-AF65-F5344CB8AC3E}">
        <p14:creationId xmlns:p14="http://schemas.microsoft.com/office/powerpoint/2010/main" val="2295317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48483FA6-4EAA-491D-8490-0EE1FACCA328}"/>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4B276CDE-ED3E-42C2-AF09-909B5E9E8083}"/>
              </a:ext>
            </a:extLst>
          </p:cNvPr>
          <p:cNvSpPr>
            <a:spLocks noGrp="1"/>
          </p:cNvSpPr>
          <p:nvPr>
            <p:ph type="body" orient="vert" idx="1"/>
          </p:nvPr>
        </p:nvSpPr>
        <p:spPr>
          <a:xfrm>
            <a:off x="838200" y="365125"/>
            <a:ext cx="7734300"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BD49CA22-0E31-4D51-BA36-54B205C22F6E}"/>
              </a:ext>
            </a:extLst>
          </p:cNvPr>
          <p:cNvSpPr>
            <a:spLocks noGrp="1"/>
          </p:cNvSpPr>
          <p:nvPr>
            <p:ph type="dt" sz="half" idx="10"/>
          </p:nvPr>
        </p:nvSpPr>
        <p:spPr/>
        <p:txBody>
          <a:bodyPr/>
          <a:lstStyle/>
          <a:p>
            <a:fld id="{3F3F1A6C-2FEA-49AD-A55D-21D271A69E5C}" type="datetime1">
              <a:rPr lang="nb-NO" smtClean="0"/>
              <a:t>19.05.2020</a:t>
            </a:fld>
            <a:endParaRPr lang="nb-NO"/>
          </a:p>
        </p:txBody>
      </p:sp>
      <p:sp>
        <p:nvSpPr>
          <p:cNvPr id="5" name="Plassholder for bunntekst 4">
            <a:extLst>
              <a:ext uri="{FF2B5EF4-FFF2-40B4-BE49-F238E27FC236}">
                <a16:creationId xmlns:a16="http://schemas.microsoft.com/office/drawing/2014/main" id="{0E178E68-8551-461F-8AF3-89FB17DD2211}"/>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6354350-1662-452E-9AF3-FDF42D2440DB}"/>
              </a:ext>
            </a:extLst>
          </p:cNvPr>
          <p:cNvSpPr>
            <a:spLocks noGrp="1"/>
          </p:cNvSpPr>
          <p:nvPr>
            <p:ph type="sldNum" sz="quarter" idx="12"/>
          </p:nvPr>
        </p:nvSpPr>
        <p:spPr/>
        <p:txBody>
          <a:bodyPr/>
          <a:lstStyle/>
          <a:p>
            <a:fld id="{8AAA25DC-365F-4221-8DF8-E5976F2D656F}" type="slidenum">
              <a:rPr lang="nb-NO" smtClean="0"/>
              <a:t>‹#›</a:t>
            </a:fld>
            <a:endParaRPr lang="nb-NO"/>
          </a:p>
        </p:txBody>
      </p:sp>
    </p:spTree>
    <p:extLst>
      <p:ext uri="{BB962C8B-B14F-4D97-AF65-F5344CB8AC3E}">
        <p14:creationId xmlns:p14="http://schemas.microsoft.com/office/powerpoint/2010/main" val="4256158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35866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5D01955-9EE8-4E4D-98C6-54F9665B5B99}"/>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B80DDF69-6A8D-4BC5-BA4C-AD38A772C748}"/>
              </a:ext>
            </a:extLst>
          </p:cNvPr>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5FDE071B-54AC-485A-8BE8-5DB5961DC16A}"/>
              </a:ext>
            </a:extLst>
          </p:cNvPr>
          <p:cNvSpPr>
            <a:spLocks noGrp="1"/>
          </p:cNvSpPr>
          <p:nvPr>
            <p:ph type="dt" sz="half" idx="10"/>
          </p:nvPr>
        </p:nvSpPr>
        <p:spPr/>
        <p:txBody>
          <a:bodyPr/>
          <a:lstStyle/>
          <a:p>
            <a:fld id="{F185C5D3-DA4C-46A0-AC34-043607CB2826}" type="datetime1">
              <a:rPr lang="nb-NO" smtClean="0"/>
              <a:t>19.05.2020</a:t>
            </a:fld>
            <a:endParaRPr lang="nb-NO"/>
          </a:p>
        </p:txBody>
      </p:sp>
      <p:sp>
        <p:nvSpPr>
          <p:cNvPr id="5" name="Plassholder for bunntekst 4">
            <a:extLst>
              <a:ext uri="{FF2B5EF4-FFF2-40B4-BE49-F238E27FC236}">
                <a16:creationId xmlns:a16="http://schemas.microsoft.com/office/drawing/2014/main" id="{7AE28BCD-33C8-4254-A907-04DDA56DF14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FCBA3F40-FE5F-432C-814D-91FCF5877EF6}"/>
              </a:ext>
            </a:extLst>
          </p:cNvPr>
          <p:cNvSpPr>
            <a:spLocks noGrp="1"/>
          </p:cNvSpPr>
          <p:nvPr>
            <p:ph type="sldNum" sz="quarter" idx="12"/>
          </p:nvPr>
        </p:nvSpPr>
        <p:spPr/>
        <p:txBody>
          <a:bodyPr/>
          <a:lstStyle/>
          <a:p>
            <a:fld id="{8AAA25DC-365F-4221-8DF8-E5976F2D656F}" type="slidenum">
              <a:rPr lang="nb-NO" smtClean="0"/>
              <a:t>‹#›</a:t>
            </a:fld>
            <a:endParaRPr lang="nb-NO"/>
          </a:p>
        </p:txBody>
      </p:sp>
    </p:spTree>
    <p:extLst>
      <p:ext uri="{BB962C8B-B14F-4D97-AF65-F5344CB8AC3E}">
        <p14:creationId xmlns:p14="http://schemas.microsoft.com/office/powerpoint/2010/main" val="4013145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C050D94-7CB0-443A-A4B6-7385175C7998}"/>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552C1E45-56CE-4492-AF02-89790251E0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Plassholder for dato 3">
            <a:extLst>
              <a:ext uri="{FF2B5EF4-FFF2-40B4-BE49-F238E27FC236}">
                <a16:creationId xmlns:a16="http://schemas.microsoft.com/office/drawing/2014/main" id="{156FE252-1202-4864-935E-C6EC75EA6245}"/>
              </a:ext>
            </a:extLst>
          </p:cNvPr>
          <p:cNvSpPr>
            <a:spLocks noGrp="1"/>
          </p:cNvSpPr>
          <p:nvPr>
            <p:ph type="dt" sz="half" idx="10"/>
          </p:nvPr>
        </p:nvSpPr>
        <p:spPr/>
        <p:txBody>
          <a:bodyPr/>
          <a:lstStyle/>
          <a:p>
            <a:fld id="{C157DC71-3EA7-4C5A-A3C0-53FE5D2CAE17}" type="datetime1">
              <a:rPr lang="nb-NO" smtClean="0"/>
              <a:t>19.05.2020</a:t>
            </a:fld>
            <a:endParaRPr lang="nb-NO"/>
          </a:p>
        </p:txBody>
      </p:sp>
      <p:sp>
        <p:nvSpPr>
          <p:cNvPr id="5" name="Plassholder for bunntekst 4">
            <a:extLst>
              <a:ext uri="{FF2B5EF4-FFF2-40B4-BE49-F238E27FC236}">
                <a16:creationId xmlns:a16="http://schemas.microsoft.com/office/drawing/2014/main" id="{6D0C82EF-AF2E-4D0C-B00B-EB7AEC7C1A5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9098E486-9167-44BB-9CAE-C1EBD384CB57}"/>
              </a:ext>
            </a:extLst>
          </p:cNvPr>
          <p:cNvSpPr>
            <a:spLocks noGrp="1"/>
          </p:cNvSpPr>
          <p:nvPr>
            <p:ph type="sldNum" sz="quarter" idx="12"/>
          </p:nvPr>
        </p:nvSpPr>
        <p:spPr/>
        <p:txBody>
          <a:bodyPr/>
          <a:lstStyle/>
          <a:p>
            <a:fld id="{8AAA25DC-365F-4221-8DF8-E5976F2D656F}" type="slidenum">
              <a:rPr lang="nb-NO" smtClean="0"/>
              <a:t>‹#›</a:t>
            </a:fld>
            <a:endParaRPr lang="nb-NO"/>
          </a:p>
        </p:txBody>
      </p:sp>
    </p:spTree>
    <p:extLst>
      <p:ext uri="{BB962C8B-B14F-4D97-AF65-F5344CB8AC3E}">
        <p14:creationId xmlns:p14="http://schemas.microsoft.com/office/powerpoint/2010/main" val="3381349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CFF695A-B76C-45B9-91B4-1FBF59929FDB}"/>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5A4E905D-1D6B-4E89-BE90-F17D70FCB96D}"/>
              </a:ext>
            </a:extLst>
          </p:cNvPr>
          <p:cNvSpPr>
            <a:spLocks noGrp="1"/>
          </p:cNvSpPr>
          <p:nvPr>
            <p:ph sz="half" idx="1"/>
          </p:nvPr>
        </p:nvSpPr>
        <p:spPr>
          <a:xfrm>
            <a:off x="838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250ADC58-3598-4C65-8295-8B194E241849}"/>
              </a:ext>
            </a:extLst>
          </p:cNvPr>
          <p:cNvSpPr>
            <a:spLocks noGrp="1"/>
          </p:cNvSpPr>
          <p:nvPr>
            <p:ph sz="half" idx="2"/>
          </p:nvPr>
        </p:nvSpPr>
        <p:spPr>
          <a:xfrm>
            <a:off x="6172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E9C8D596-3D75-44B5-8D60-E0B862692AB1}"/>
              </a:ext>
            </a:extLst>
          </p:cNvPr>
          <p:cNvSpPr>
            <a:spLocks noGrp="1"/>
          </p:cNvSpPr>
          <p:nvPr>
            <p:ph type="dt" sz="half" idx="10"/>
          </p:nvPr>
        </p:nvSpPr>
        <p:spPr/>
        <p:txBody>
          <a:bodyPr/>
          <a:lstStyle/>
          <a:p>
            <a:fld id="{A556CC42-B97C-4EC8-B258-EEA6BF4555F3}" type="datetime1">
              <a:rPr lang="nb-NO" smtClean="0"/>
              <a:t>19.05.2020</a:t>
            </a:fld>
            <a:endParaRPr lang="nb-NO"/>
          </a:p>
        </p:txBody>
      </p:sp>
      <p:sp>
        <p:nvSpPr>
          <p:cNvPr id="6" name="Plassholder for bunntekst 5">
            <a:extLst>
              <a:ext uri="{FF2B5EF4-FFF2-40B4-BE49-F238E27FC236}">
                <a16:creationId xmlns:a16="http://schemas.microsoft.com/office/drawing/2014/main" id="{D2B8D9F2-F3CF-4965-91D8-EB55E444F712}"/>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EBE315F9-82FA-4F14-A9F7-31ED5B35BAEB}"/>
              </a:ext>
            </a:extLst>
          </p:cNvPr>
          <p:cNvSpPr>
            <a:spLocks noGrp="1"/>
          </p:cNvSpPr>
          <p:nvPr>
            <p:ph type="sldNum" sz="quarter" idx="12"/>
          </p:nvPr>
        </p:nvSpPr>
        <p:spPr/>
        <p:txBody>
          <a:bodyPr/>
          <a:lstStyle/>
          <a:p>
            <a:fld id="{8AAA25DC-365F-4221-8DF8-E5976F2D656F}" type="slidenum">
              <a:rPr lang="nb-NO" smtClean="0"/>
              <a:t>‹#›</a:t>
            </a:fld>
            <a:endParaRPr lang="nb-NO"/>
          </a:p>
        </p:txBody>
      </p:sp>
    </p:spTree>
    <p:extLst>
      <p:ext uri="{BB962C8B-B14F-4D97-AF65-F5344CB8AC3E}">
        <p14:creationId xmlns:p14="http://schemas.microsoft.com/office/powerpoint/2010/main" val="2809818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076556A-CDC9-44E6-ADDE-DF5E35550CF0}"/>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4760943C-E5CC-4526-8B9F-53FFFE4FBD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a:extLst>
              <a:ext uri="{FF2B5EF4-FFF2-40B4-BE49-F238E27FC236}">
                <a16:creationId xmlns:a16="http://schemas.microsoft.com/office/drawing/2014/main" id="{8AB7B76F-1BCF-4F4C-B57F-F4C02D85D2D7}"/>
              </a:ext>
            </a:extLst>
          </p:cNvPr>
          <p:cNvSpPr>
            <a:spLocks noGrp="1"/>
          </p:cNvSpPr>
          <p:nvPr>
            <p:ph sz="half" idx="2"/>
          </p:nvPr>
        </p:nvSpPr>
        <p:spPr>
          <a:xfrm>
            <a:off x="839788" y="2505075"/>
            <a:ext cx="5157787"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D0831833-35CA-4007-B84E-1872EF209C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a:extLst>
              <a:ext uri="{FF2B5EF4-FFF2-40B4-BE49-F238E27FC236}">
                <a16:creationId xmlns:a16="http://schemas.microsoft.com/office/drawing/2014/main" id="{1F5CA2E7-D988-4CCC-A379-902C3AF040DB}"/>
              </a:ext>
            </a:extLst>
          </p:cNvPr>
          <p:cNvSpPr>
            <a:spLocks noGrp="1"/>
          </p:cNvSpPr>
          <p:nvPr>
            <p:ph sz="quarter" idx="4"/>
          </p:nvPr>
        </p:nvSpPr>
        <p:spPr>
          <a:xfrm>
            <a:off x="6172200" y="2505075"/>
            <a:ext cx="5183188"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B56292E1-7096-4FBE-9573-4979B9F75B79}"/>
              </a:ext>
            </a:extLst>
          </p:cNvPr>
          <p:cNvSpPr>
            <a:spLocks noGrp="1"/>
          </p:cNvSpPr>
          <p:nvPr>
            <p:ph type="dt" sz="half" idx="10"/>
          </p:nvPr>
        </p:nvSpPr>
        <p:spPr/>
        <p:txBody>
          <a:bodyPr/>
          <a:lstStyle/>
          <a:p>
            <a:fld id="{942B014D-3C47-45AB-BFBD-45FE2ECE0551}" type="datetime1">
              <a:rPr lang="nb-NO" smtClean="0"/>
              <a:t>19.05.2020</a:t>
            </a:fld>
            <a:endParaRPr lang="nb-NO"/>
          </a:p>
        </p:txBody>
      </p:sp>
      <p:sp>
        <p:nvSpPr>
          <p:cNvPr id="8" name="Plassholder for bunntekst 7">
            <a:extLst>
              <a:ext uri="{FF2B5EF4-FFF2-40B4-BE49-F238E27FC236}">
                <a16:creationId xmlns:a16="http://schemas.microsoft.com/office/drawing/2014/main" id="{961C8DEF-8D01-4EBF-9B83-F62B313FB672}"/>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B4547DB6-405A-4E26-9A62-676E7774FB37}"/>
              </a:ext>
            </a:extLst>
          </p:cNvPr>
          <p:cNvSpPr>
            <a:spLocks noGrp="1"/>
          </p:cNvSpPr>
          <p:nvPr>
            <p:ph type="sldNum" sz="quarter" idx="12"/>
          </p:nvPr>
        </p:nvSpPr>
        <p:spPr/>
        <p:txBody>
          <a:bodyPr/>
          <a:lstStyle/>
          <a:p>
            <a:fld id="{8AAA25DC-365F-4221-8DF8-E5976F2D656F}" type="slidenum">
              <a:rPr lang="nb-NO" smtClean="0"/>
              <a:t>‹#›</a:t>
            </a:fld>
            <a:endParaRPr lang="nb-NO"/>
          </a:p>
        </p:txBody>
      </p:sp>
    </p:spTree>
    <p:extLst>
      <p:ext uri="{BB962C8B-B14F-4D97-AF65-F5344CB8AC3E}">
        <p14:creationId xmlns:p14="http://schemas.microsoft.com/office/powerpoint/2010/main" val="2454595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0322606-29D8-4144-8F7D-AC221BDAA8AB}"/>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173610B8-9BE0-4180-B4F6-70B99DB2F82A}"/>
              </a:ext>
            </a:extLst>
          </p:cNvPr>
          <p:cNvSpPr>
            <a:spLocks noGrp="1"/>
          </p:cNvSpPr>
          <p:nvPr>
            <p:ph type="dt" sz="half" idx="10"/>
          </p:nvPr>
        </p:nvSpPr>
        <p:spPr/>
        <p:txBody>
          <a:bodyPr/>
          <a:lstStyle/>
          <a:p>
            <a:fld id="{8C23E4E8-A736-4A20-9057-374978B556CC}" type="datetime1">
              <a:rPr lang="nb-NO" smtClean="0"/>
              <a:t>19.05.2020</a:t>
            </a:fld>
            <a:endParaRPr lang="nb-NO"/>
          </a:p>
        </p:txBody>
      </p:sp>
      <p:sp>
        <p:nvSpPr>
          <p:cNvPr id="4" name="Plassholder for bunntekst 3">
            <a:extLst>
              <a:ext uri="{FF2B5EF4-FFF2-40B4-BE49-F238E27FC236}">
                <a16:creationId xmlns:a16="http://schemas.microsoft.com/office/drawing/2014/main" id="{7423EFE6-C5AB-4262-9C9D-17DF1B5D4C39}"/>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492644FD-205A-4642-8D15-9AAE1E6AB0C7}"/>
              </a:ext>
            </a:extLst>
          </p:cNvPr>
          <p:cNvSpPr>
            <a:spLocks noGrp="1"/>
          </p:cNvSpPr>
          <p:nvPr>
            <p:ph type="sldNum" sz="quarter" idx="12"/>
          </p:nvPr>
        </p:nvSpPr>
        <p:spPr/>
        <p:txBody>
          <a:bodyPr/>
          <a:lstStyle/>
          <a:p>
            <a:fld id="{8AAA25DC-365F-4221-8DF8-E5976F2D656F}" type="slidenum">
              <a:rPr lang="nb-NO" smtClean="0"/>
              <a:t>‹#›</a:t>
            </a:fld>
            <a:endParaRPr lang="nb-NO"/>
          </a:p>
        </p:txBody>
      </p:sp>
    </p:spTree>
    <p:extLst>
      <p:ext uri="{BB962C8B-B14F-4D97-AF65-F5344CB8AC3E}">
        <p14:creationId xmlns:p14="http://schemas.microsoft.com/office/powerpoint/2010/main" val="3074666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CF893660-7008-4358-9D0E-D5871D8AE564}"/>
              </a:ext>
            </a:extLst>
          </p:cNvPr>
          <p:cNvSpPr>
            <a:spLocks noGrp="1"/>
          </p:cNvSpPr>
          <p:nvPr>
            <p:ph type="dt" sz="half" idx="10"/>
          </p:nvPr>
        </p:nvSpPr>
        <p:spPr/>
        <p:txBody>
          <a:bodyPr/>
          <a:lstStyle/>
          <a:p>
            <a:fld id="{64AE5313-C05C-43F3-81CD-5170F6BC0C62}" type="datetime1">
              <a:rPr lang="nb-NO" smtClean="0"/>
              <a:t>19.05.2020</a:t>
            </a:fld>
            <a:endParaRPr lang="nb-NO"/>
          </a:p>
        </p:txBody>
      </p:sp>
      <p:sp>
        <p:nvSpPr>
          <p:cNvPr id="3" name="Plassholder for bunntekst 2">
            <a:extLst>
              <a:ext uri="{FF2B5EF4-FFF2-40B4-BE49-F238E27FC236}">
                <a16:creationId xmlns:a16="http://schemas.microsoft.com/office/drawing/2014/main" id="{7692D770-78D4-438C-9131-3BCA32F3F4CA}"/>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9B2786CE-68FF-466C-8A46-DA69ECCD9D70}"/>
              </a:ext>
            </a:extLst>
          </p:cNvPr>
          <p:cNvSpPr>
            <a:spLocks noGrp="1"/>
          </p:cNvSpPr>
          <p:nvPr>
            <p:ph type="sldNum" sz="quarter" idx="12"/>
          </p:nvPr>
        </p:nvSpPr>
        <p:spPr/>
        <p:txBody>
          <a:bodyPr/>
          <a:lstStyle/>
          <a:p>
            <a:fld id="{8AAA25DC-365F-4221-8DF8-E5976F2D656F}" type="slidenum">
              <a:rPr lang="nb-NO" smtClean="0"/>
              <a:t>‹#›</a:t>
            </a:fld>
            <a:endParaRPr lang="nb-NO"/>
          </a:p>
        </p:txBody>
      </p:sp>
    </p:spTree>
    <p:extLst>
      <p:ext uri="{BB962C8B-B14F-4D97-AF65-F5344CB8AC3E}">
        <p14:creationId xmlns:p14="http://schemas.microsoft.com/office/powerpoint/2010/main" val="3101819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30A9D06-6760-475F-9CBC-B0B46AF00D3E}"/>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FF8F8CA2-E24C-40B3-BD64-A1CDE29A53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FDE33121-4F91-4C78-BAFD-8EAEF5F3CC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a:extLst>
              <a:ext uri="{FF2B5EF4-FFF2-40B4-BE49-F238E27FC236}">
                <a16:creationId xmlns:a16="http://schemas.microsoft.com/office/drawing/2014/main" id="{0F0C79F4-7A74-4A25-A136-C6646FC22B26}"/>
              </a:ext>
            </a:extLst>
          </p:cNvPr>
          <p:cNvSpPr>
            <a:spLocks noGrp="1"/>
          </p:cNvSpPr>
          <p:nvPr>
            <p:ph type="dt" sz="half" idx="10"/>
          </p:nvPr>
        </p:nvSpPr>
        <p:spPr/>
        <p:txBody>
          <a:bodyPr/>
          <a:lstStyle/>
          <a:p>
            <a:fld id="{4EAC9201-A40F-4BE6-B067-88A2DC26F874}" type="datetime1">
              <a:rPr lang="nb-NO" smtClean="0"/>
              <a:t>19.05.2020</a:t>
            </a:fld>
            <a:endParaRPr lang="nb-NO"/>
          </a:p>
        </p:txBody>
      </p:sp>
      <p:sp>
        <p:nvSpPr>
          <p:cNvPr id="6" name="Plassholder for bunntekst 5">
            <a:extLst>
              <a:ext uri="{FF2B5EF4-FFF2-40B4-BE49-F238E27FC236}">
                <a16:creationId xmlns:a16="http://schemas.microsoft.com/office/drawing/2014/main" id="{8746AA00-C541-44D1-81DD-45300C07D18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1FFE127F-56B0-4371-937F-23DA357C0BBE}"/>
              </a:ext>
            </a:extLst>
          </p:cNvPr>
          <p:cNvSpPr>
            <a:spLocks noGrp="1"/>
          </p:cNvSpPr>
          <p:nvPr>
            <p:ph type="sldNum" sz="quarter" idx="12"/>
          </p:nvPr>
        </p:nvSpPr>
        <p:spPr/>
        <p:txBody>
          <a:bodyPr/>
          <a:lstStyle/>
          <a:p>
            <a:fld id="{8AAA25DC-365F-4221-8DF8-E5976F2D656F}" type="slidenum">
              <a:rPr lang="nb-NO" smtClean="0"/>
              <a:t>‹#›</a:t>
            </a:fld>
            <a:endParaRPr lang="nb-NO"/>
          </a:p>
        </p:txBody>
      </p:sp>
    </p:spTree>
    <p:extLst>
      <p:ext uri="{BB962C8B-B14F-4D97-AF65-F5344CB8AC3E}">
        <p14:creationId xmlns:p14="http://schemas.microsoft.com/office/powerpoint/2010/main" val="2185677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CC56E21-C192-4459-93DE-299A26659A45}"/>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5B816BDA-6A78-44C9-9AE1-CD368251A0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33E149C2-69C4-424A-9163-4BBA960428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a:extLst>
              <a:ext uri="{FF2B5EF4-FFF2-40B4-BE49-F238E27FC236}">
                <a16:creationId xmlns:a16="http://schemas.microsoft.com/office/drawing/2014/main" id="{A3FABFC6-4245-454E-BBD5-637CEE6F3D0A}"/>
              </a:ext>
            </a:extLst>
          </p:cNvPr>
          <p:cNvSpPr>
            <a:spLocks noGrp="1"/>
          </p:cNvSpPr>
          <p:nvPr>
            <p:ph type="dt" sz="half" idx="10"/>
          </p:nvPr>
        </p:nvSpPr>
        <p:spPr/>
        <p:txBody>
          <a:bodyPr/>
          <a:lstStyle/>
          <a:p>
            <a:fld id="{4546F711-039C-4EB9-B3A1-D1A9B31AC3CB}" type="datetime1">
              <a:rPr lang="nb-NO" smtClean="0"/>
              <a:t>19.05.2020</a:t>
            </a:fld>
            <a:endParaRPr lang="nb-NO"/>
          </a:p>
        </p:txBody>
      </p:sp>
      <p:sp>
        <p:nvSpPr>
          <p:cNvPr id="6" name="Plassholder for bunntekst 5">
            <a:extLst>
              <a:ext uri="{FF2B5EF4-FFF2-40B4-BE49-F238E27FC236}">
                <a16:creationId xmlns:a16="http://schemas.microsoft.com/office/drawing/2014/main" id="{50802FC4-0772-463B-9178-7697189DE66C}"/>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8C8AB0D0-03DB-4213-9EBE-69E4D62722C1}"/>
              </a:ext>
            </a:extLst>
          </p:cNvPr>
          <p:cNvSpPr>
            <a:spLocks noGrp="1"/>
          </p:cNvSpPr>
          <p:nvPr>
            <p:ph type="sldNum" sz="quarter" idx="12"/>
          </p:nvPr>
        </p:nvSpPr>
        <p:spPr/>
        <p:txBody>
          <a:bodyPr/>
          <a:lstStyle/>
          <a:p>
            <a:fld id="{8AAA25DC-365F-4221-8DF8-E5976F2D656F}" type="slidenum">
              <a:rPr lang="nb-NO" smtClean="0"/>
              <a:t>‹#›</a:t>
            </a:fld>
            <a:endParaRPr lang="nb-NO"/>
          </a:p>
        </p:txBody>
      </p:sp>
    </p:spTree>
    <p:extLst>
      <p:ext uri="{BB962C8B-B14F-4D97-AF65-F5344CB8AC3E}">
        <p14:creationId xmlns:p14="http://schemas.microsoft.com/office/powerpoint/2010/main" val="4212691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868E7852-89B7-400A-AEA7-0E762226F1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66FE86D8-2F41-4D1E-B84B-C85170F34A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1C4E9284-90A5-4B33-8D83-F0EC328D55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3B188-EE6D-4E2A-9E5F-83831DF766FD}" type="datetime1">
              <a:rPr lang="nb-NO" smtClean="0"/>
              <a:t>19.05.2020</a:t>
            </a:fld>
            <a:endParaRPr lang="nb-NO"/>
          </a:p>
        </p:txBody>
      </p:sp>
      <p:sp>
        <p:nvSpPr>
          <p:cNvPr id="5" name="Plassholder for bunntekst 4">
            <a:extLst>
              <a:ext uri="{FF2B5EF4-FFF2-40B4-BE49-F238E27FC236}">
                <a16:creationId xmlns:a16="http://schemas.microsoft.com/office/drawing/2014/main" id="{770F7826-3FD0-413E-AFB4-629F618B6D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72F88B91-A4AC-4A6D-A004-F7EE073B60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AA25DC-365F-4221-8DF8-E5976F2D656F}" type="slidenum">
              <a:rPr lang="nb-NO" smtClean="0"/>
              <a:t>‹#›</a:t>
            </a:fld>
            <a:endParaRPr lang="nb-NO"/>
          </a:p>
        </p:txBody>
      </p:sp>
    </p:spTree>
    <p:extLst>
      <p:ext uri="{BB962C8B-B14F-4D97-AF65-F5344CB8AC3E}">
        <p14:creationId xmlns:p14="http://schemas.microsoft.com/office/powerpoint/2010/main" val="1824477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d2310.rotary.no/no/404#.XsPpV2gzY2w"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87C1BBE-575F-4F0E-93A2-53E17AF91617}"/>
              </a:ext>
            </a:extLst>
          </p:cNvPr>
          <p:cNvSpPr>
            <a:spLocks noChangeArrowheads="1"/>
          </p:cNvSpPr>
          <p:nvPr/>
        </p:nvSpPr>
        <p:spPr bwMode="auto">
          <a:xfrm>
            <a:off x="0" y="3428999"/>
            <a:ext cx="12192000" cy="1023080"/>
          </a:xfrm>
          <a:prstGeom prst="rect">
            <a:avLst/>
          </a:prstGeom>
          <a:solidFill>
            <a:schemeClr val="accent1"/>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defRPr/>
            </a:pPr>
            <a:endParaRPr lang="en-US">
              <a:solidFill>
                <a:schemeClr val="lt1"/>
              </a:solidFill>
            </a:endParaRPr>
          </a:p>
        </p:txBody>
      </p:sp>
      <p:sp>
        <p:nvSpPr>
          <p:cNvPr id="19459" name="Rectangle 10">
            <a:extLst>
              <a:ext uri="{FF2B5EF4-FFF2-40B4-BE49-F238E27FC236}">
                <a16:creationId xmlns:a16="http://schemas.microsoft.com/office/drawing/2014/main" id="{D0794138-5EEB-476C-8DB2-BE2D45274B88}"/>
              </a:ext>
            </a:extLst>
          </p:cNvPr>
          <p:cNvSpPr txBox="1">
            <a:spLocks noChangeArrowheads="1"/>
          </p:cNvSpPr>
          <p:nvPr/>
        </p:nvSpPr>
        <p:spPr bwMode="auto">
          <a:xfrm>
            <a:off x="1094282" y="3581400"/>
            <a:ext cx="774491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defRPr sz="2400">
                <a:solidFill>
                  <a:schemeClr val="tx1"/>
                </a:solidFill>
                <a:latin typeface="Arial" panose="020B0604020202020204" pitchFamily="34" charset="0"/>
                <a:ea typeface="ヒラギノ角ゴ Pro W3" pitchFamily="-84" charset="-128"/>
              </a:defRPr>
            </a:lvl1pPr>
            <a:lvl2pPr marL="742950" indent="-285750" defTabSz="457200">
              <a:defRPr sz="2400">
                <a:solidFill>
                  <a:schemeClr val="tx1"/>
                </a:solidFill>
                <a:latin typeface="Arial" panose="020B0604020202020204" pitchFamily="34" charset="0"/>
                <a:ea typeface="ヒラギノ角ゴ Pro W3" pitchFamily="-84" charset="-128"/>
              </a:defRPr>
            </a:lvl2pPr>
            <a:lvl3pPr marL="1143000" indent="-228600" defTabSz="457200">
              <a:defRPr sz="2400">
                <a:solidFill>
                  <a:schemeClr val="tx1"/>
                </a:solidFill>
                <a:latin typeface="Arial" panose="020B0604020202020204" pitchFamily="34" charset="0"/>
                <a:ea typeface="ヒラギノ角ゴ Pro W3" pitchFamily="-84" charset="-128"/>
              </a:defRPr>
            </a:lvl3pPr>
            <a:lvl4pPr marL="1600200" indent="-228600" defTabSz="457200">
              <a:defRPr sz="2400">
                <a:solidFill>
                  <a:schemeClr val="tx1"/>
                </a:solidFill>
                <a:latin typeface="Arial" panose="020B0604020202020204" pitchFamily="34" charset="0"/>
                <a:ea typeface="ヒラギノ角ゴ Pro W3" pitchFamily="-84" charset="-128"/>
              </a:defRPr>
            </a:lvl4pPr>
            <a:lvl5pPr marL="2057400" indent="-228600" defTabSz="457200">
              <a:defRPr sz="2400">
                <a:solidFill>
                  <a:schemeClr val="tx1"/>
                </a:solidFill>
                <a:latin typeface="Arial" panose="020B0604020202020204" pitchFamily="34" charset="0"/>
                <a:ea typeface="ヒラギノ角ゴ Pro W3" pitchFamily="-8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ヒラギノ角ゴ Pro W3" pitchFamily="-84" charset="-128"/>
              </a:defRPr>
            </a:lvl9pPr>
          </a:lstStyle>
          <a:p>
            <a:pPr>
              <a:spcAft>
                <a:spcPts val="2400"/>
              </a:spcAft>
            </a:pPr>
            <a:r>
              <a:rPr lang="en-US" altLang="nb-NO" sz="4400" dirty="0" err="1">
                <a:solidFill>
                  <a:schemeClr val="bg1"/>
                </a:solidFill>
                <a:latin typeface="Arial Narrow Bold" pitchFamily="-84" charset="0"/>
              </a:rPr>
              <a:t>Klubbenes</a:t>
            </a:r>
            <a:r>
              <a:rPr lang="en-US" altLang="nb-NO" sz="4400" dirty="0">
                <a:solidFill>
                  <a:schemeClr val="bg1"/>
                </a:solidFill>
                <a:latin typeface="Arial Narrow Bold" pitchFamily="-84" charset="0"/>
              </a:rPr>
              <a:t> </a:t>
            </a:r>
            <a:r>
              <a:rPr lang="en-US" altLang="nb-NO" sz="4400" dirty="0" err="1">
                <a:solidFill>
                  <a:schemeClr val="bg1"/>
                </a:solidFill>
                <a:latin typeface="Arial Narrow Bold" pitchFamily="-84" charset="0"/>
              </a:rPr>
              <a:t>nettsider</a:t>
            </a:r>
            <a:endParaRPr lang="en-US" altLang="nb-NO" sz="4400" dirty="0">
              <a:solidFill>
                <a:schemeClr val="bg1"/>
              </a:solidFill>
              <a:latin typeface="Arial Narrow Bold" pitchFamily="-84" charset="0"/>
            </a:endParaRPr>
          </a:p>
          <a:p>
            <a:pPr eaLnBrk="1" hangingPunct="1"/>
            <a:r>
              <a:rPr lang="en-US" altLang="nb-NO" sz="2000" dirty="0">
                <a:solidFill>
                  <a:srgbClr val="01B4E7"/>
                </a:solidFill>
                <a:latin typeface="Georgia" panose="02040502050405020303" pitchFamily="18" charset="0"/>
              </a:rPr>
              <a:t>Irmelin M. Kårbø</a:t>
            </a:r>
          </a:p>
          <a:p>
            <a:pPr eaLnBrk="1" hangingPunct="1"/>
            <a:r>
              <a:rPr lang="en-US" altLang="nb-NO" sz="2000" dirty="0">
                <a:solidFill>
                  <a:srgbClr val="01B4E7"/>
                </a:solidFill>
                <a:latin typeface="Georgia" panose="02040502050405020303" pitchFamily="18" charset="0"/>
              </a:rPr>
              <a:t>Web-</a:t>
            </a:r>
            <a:r>
              <a:rPr lang="en-US" altLang="nb-NO" sz="2000" dirty="0" err="1">
                <a:solidFill>
                  <a:srgbClr val="01B4E7"/>
                </a:solidFill>
                <a:latin typeface="Georgia" panose="02040502050405020303" pitchFamily="18" charset="0"/>
              </a:rPr>
              <a:t>ansvarlig</a:t>
            </a:r>
            <a:r>
              <a:rPr lang="en-US" altLang="nb-NO" sz="2000" dirty="0">
                <a:solidFill>
                  <a:srgbClr val="01B4E7"/>
                </a:solidFill>
                <a:latin typeface="Georgia" panose="02040502050405020303" pitchFamily="18" charset="0"/>
              </a:rPr>
              <a:t> </a:t>
            </a:r>
            <a:r>
              <a:rPr lang="en-US" altLang="nb-NO" sz="2000" dirty="0" err="1">
                <a:solidFill>
                  <a:srgbClr val="01B4E7"/>
                </a:solidFill>
                <a:latin typeface="Georgia" panose="02040502050405020303" pitchFamily="18" charset="0"/>
              </a:rPr>
              <a:t>distrikt</a:t>
            </a:r>
            <a:r>
              <a:rPr lang="en-US" altLang="nb-NO" sz="2000" dirty="0">
                <a:solidFill>
                  <a:srgbClr val="01B4E7"/>
                </a:solidFill>
                <a:latin typeface="Georgia" panose="02040502050405020303" pitchFamily="18" charset="0"/>
              </a:rPr>
              <a:t> 2310</a:t>
            </a:r>
          </a:p>
          <a:p>
            <a:pPr eaLnBrk="1" hangingPunct="1"/>
            <a:r>
              <a:rPr lang="en-US" altLang="nb-NO" sz="2000" dirty="0">
                <a:solidFill>
                  <a:srgbClr val="01B4E7"/>
                </a:solidFill>
                <a:latin typeface="Georgia" panose="02040502050405020303" pitchFamily="18" charset="0"/>
              </a:rPr>
              <a:t>19 </a:t>
            </a:r>
            <a:r>
              <a:rPr lang="en-US" altLang="nb-NO" sz="2000" dirty="0" err="1">
                <a:solidFill>
                  <a:srgbClr val="01B4E7"/>
                </a:solidFill>
                <a:latin typeface="Georgia" panose="02040502050405020303" pitchFamily="18" charset="0"/>
              </a:rPr>
              <a:t>mai</a:t>
            </a:r>
            <a:r>
              <a:rPr lang="en-US" altLang="nb-NO" sz="2000" dirty="0">
                <a:solidFill>
                  <a:srgbClr val="01B4E7"/>
                </a:solidFill>
                <a:latin typeface="Georgia" panose="02040502050405020303" pitchFamily="18" charset="0"/>
              </a:rPr>
              <a:t> 2020</a:t>
            </a:r>
          </a:p>
        </p:txBody>
      </p:sp>
      <p:pic>
        <p:nvPicPr>
          <p:cNvPr id="5" name="Bilde 4">
            <a:extLst>
              <a:ext uri="{FF2B5EF4-FFF2-40B4-BE49-F238E27FC236}">
                <a16:creationId xmlns:a16="http://schemas.microsoft.com/office/drawing/2014/main" id="{995576F3-DD49-4446-BEBE-648C2549BB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397237"/>
            <a:ext cx="6400813" cy="2286005"/>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a:stretch>
            <a:fillRect/>
          </a:stretch>
        </p:blipFill>
        <p:spPr>
          <a:xfrm>
            <a:off x="159087" y="485485"/>
            <a:ext cx="12032914" cy="5810212"/>
          </a:xfrm>
          <a:prstGeom prst="rect">
            <a:avLst/>
          </a:prstGeom>
        </p:spPr>
      </p:pic>
    </p:spTree>
    <p:extLst>
      <p:ext uri="{BB962C8B-B14F-4D97-AF65-F5344CB8AC3E}">
        <p14:creationId xmlns:p14="http://schemas.microsoft.com/office/powerpoint/2010/main" val="3833695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innhold 3"/>
          <p:cNvSpPr>
            <a:spLocks noGrp="1"/>
          </p:cNvSpPr>
          <p:nvPr>
            <p:ph sz="half" idx="2"/>
          </p:nvPr>
        </p:nvSpPr>
        <p:spPr>
          <a:xfrm>
            <a:off x="827690" y="1807779"/>
            <a:ext cx="10526110" cy="4855780"/>
          </a:xfrm>
        </p:spPr>
        <p:txBody>
          <a:bodyPr>
            <a:normAutofit lnSpcReduction="10000"/>
          </a:bodyPr>
          <a:lstStyle/>
          <a:p>
            <a:pPr marL="0" indent="0">
              <a:buNone/>
            </a:pPr>
            <a:r>
              <a:rPr lang="nb-NO" b="1" dirty="0" smtClean="0">
                <a:solidFill>
                  <a:srgbClr val="0033CC"/>
                </a:solidFill>
              </a:rPr>
              <a:t>«Nettmøte»</a:t>
            </a:r>
            <a:r>
              <a:rPr lang="nb-NO" dirty="0" smtClean="0"/>
              <a:t> </a:t>
            </a:r>
            <a:r>
              <a:rPr lang="nb-NO" dirty="0"/>
              <a:t>med distriktets Web-ansvarlig </a:t>
            </a:r>
            <a:r>
              <a:rPr lang="nb-NO" dirty="0" smtClean="0"/>
              <a:t>slik at du som </a:t>
            </a:r>
            <a:r>
              <a:rPr lang="nb-NO" i="1" dirty="0" smtClean="0"/>
              <a:t>CICO/klubbens nettansvarlig</a:t>
            </a:r>
            <a:r>
              <a:rPr lang="nb-NO" dirty="0" smtClean="0"/>
              <a:t> får den bistand du trenger for å vedlikeholde sidene:</a:t>
            </a:r>
          </a:p>
          <a:p>
            <a:r>
              <a:rPr lang="nb-NO" dirty="0" smtClean="0"/>
              <a:t>Lage </a:t>
            </a:r>
            <a:r>
              <a:rPr lang="nb-NO" b="1" dirty="0" smtClean="0">
                <a:solidFill>
                  <a:srgbClr val="0033CC"/>
                </a:solidFill>
              </a:rPr>
              <a:t>«sider» </a:t>
            </a:r>
            <a:r>
              <a:rPr lang="nb-NO" dirty="0" smtClean="0"/>
              <a:t>– sette opp </a:t>
            </a:r>
            <a:r>
              <a:rPr lang="nb-NO" b="1" dirty="0" smtClean="0">
                <a:solidFill>
                  <a:srgbClr val="0033CC"/>
                </a:solidFill>
              </a:rPr>
              <a:t>hovedmenyer og undermenyer</a:t>
            </a:r>
          </a:p>
          <a:p>
            <a:pPr lvl="1"/>
            <a:r>
              <a:rPr lang="nb-NO" dirty="0" smtClean="0"/>
              <a:t>Oppdatere det som ikke er i orden på klubbens nettsider</a:t>
            </a:r>
          </a:p>
          <a:p>
            <a:r>
              <a:rPr lang="nb-NO" dirty="0" smtClean="0"/>
              <a:t>Lage </a:t>
            </a:r>
            <a:r>
              <a:rPr lang="nb-NO" b="1" dirty="0" smtClean="0">
                <a:solidFill>
                  <a:srgbClr val="0033CC"/>
                </a:solidFill>
              </a:rPr>
              <a:t>klubbinterne</a:t>
            </a:r>
            <a:r>
              <a:rPr lang="nb-NO" dirty="0" smtClean="0"/>
              <a:t> sider</a:t>
            </a:r>
          </a:p>
          <a:p>
            <a:pPr lvl="1"/>
            <a:r>
              <a:rPr lang="nb-NO" dirty="0" smtClean="0"/>
              <a:t>Samle slike sider under ett menyvalg – ikke ha mange sider som eksterne ikke kan åpne</a:t>
            </a:r>
          </a:p>
          <a:p>
            <a:r>
              <a:rPr lang="nb-NO" b="1" dirty="0">
                <a:solidFill>
                  <a:srgbClr val="0033CC"/>
                </a:solidFill>
              </a:rPr>
              <a:t>File </a:t>
            </a:r>
            <a:r>
              <a:rPr lang="nb-NO" b="1" dirty="0" smtClean="0">
                <a:solidFill>
                  <a:srgbClr val="0033CC"/>
                </a:solidFill>
              </a:rPr>
              <a:t>Manager </a:t>
            </a:r>
            <a:r>
              <a:rPr lang="nb-NO" dirty="0" smtClean="0"/>
              <a:t>– for dokumenter og bilder </a:t>
            </a:r>
          </a:p>
          <a:p>
            <a:pPr marL="457200" lvl="1" indent="0">
              <a:buNone/>
            </a:pPr>
            <a:r>
              <a:rPr lang="nb-NO" dirty="0" smtClean="0"/>
              <a:t>- Publisere bilder i bildekarusellen på førstesiden</a:t>
            </a:r>
          </a:p>
          <a:p>
            <a:pPr marL="457200" lvl="1" indent="0">
              <a:buNone/>
            </a:pPr>
            <a:r>
              <a:rPr lang="nb-NO" dirty="0" smtClean="0"/>
              <a:t>Publisere bilder og tekst på «sider» og i artikler</a:t>
            </a:r>
          </a:p>
          <a:p>
            <a:r>
              <a:rPr lang="nb-NO" b="1" dirty="0" smtClean="0">
                <a:solidFill>
                  <a:srgbClr val="0033CC"/>
                </a:solidFill>
              </a:rPr>
              <a:t>Annet</a:t>
            </a:r>
            <a:r>
              <a:rPr lang="nb-NO" dirty="0" smtClean="0"/>
              <a:t> som dere trenger bistand til</a:t>
            </a:r>
          </a:p>
        </p:txBody>
      </p:sp>
      <p:sp>
        <p:nvSpPr>
          <p:cNvPr id="7" name="Tittel 6"/>
          <p:cNvSpPr>
            <a:spLocks noGrp="1"/>
          </p:cNvSpPr>
          <p:nvPr>
            <p:ph type="title"/>
          </p:nvPr>
        </p:nvSpPr>
        <p:spPr>
          <a:xfrm>
            <a:off x="838200" y="304115"/>
            <a:ext cx="10515600" cy="1325563"/>
          </a:xfrm>
        </p:spPr>
        <p:txBody>
          <a:bodyPr>
            <a:normAutofit/>
          </a:bodyPr>
          <a:lstStyle/>
          <a:p>
            <a:r>
              <a:rPr lang="nb-NO" b="1" dirty="0">
                <a:solidFill>
                  <a:srgbClr val="0033CC"/>
                </a:solidFill>
              </a:rPr>
              <a:t>Web-bistand til </a:t>
            </a:r>
            <a:r>
              <a:rPr lang="nb-NO" b="1" dirty="0" smtClean="0">
                <a:solidFill>
                  <a:srgbClr val="0033CC"/>
                </a:solidFill>
              </a:rPr>
              <a:t>klubbene!?</a:t>
            </a:r>
            <a:br>
              <a:rPr lang="nb-NO" b="1" dirty="0" smtClean="0">
                <a:solidFill>
                  <a:srgbClr val="0033CC"/>
                </a:solidFill>
              </a:rPr>
            </a:br>
            <a:r>
              <a:rPr lang="nb-NO" sz="3100" b="1" dirty="0" smtClean="0">
                <a:solidFill>
                  <a:srgbClr val="0033CC"/>
                </a:solidFill>
              </a:rPr>
              <a:t>- nettmøter med klubbens CICO/Web-ansvarlig</a:t>
            </a:r>
            <a:endParaRPr lang="nb-NO" sz="3100" dirty="0"/>
          </a:p>
        </p:txBody>
      </p:sp>
    </p:spTree>
    <p:extLst>
      <p:ext uri="{BB962C8B-B14F-4D97-AF65-F5344CB8AC3E}">
        <p14:creationId xmlns:p14="http://schemas.microsoft.com/office/powerpoint/2010/main" val="3804468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01566" y="1016766"/>
            <a:ext cx="4847897" cy="675399"/>
          </a:xfrm>
        </p:spPr>
        <p:txBody>
          <a:bodyPr>
            <a:normAutofit/>
          </a:bodyPr>
          <a:lstStyle/>
          <a:p>
            <a:r>
              <a:rPr lang="nb-NO" sz="2800" b="1" dirty="0" smtClean="0">
                <a:solidFill>
                  <a:srgbClr val="0033CC"/>
                </a:solidFill>
              </a:rPr>
              <a:t>Kveldens tema!</a:t>
            </a:r>
            <a:endParaRPr lang="nb-NO" sz="2800" b="1" dirty="0">
              <a:solidFill>
                <a:srgbClr val="0033CC"/>
              </a:solidFill>
            </a:endParaRPr>
          </a:p>
        </p:txBody>
      </p:sp>
      <p:sp>
        <p:nvSpPr>
          <p:cNvPr id="3" name="Plassholder for innhold 2"/>
          <p:cNvSpPr>
            <a:spLocks noGrp="1"/>
          </p:cNvSpPr>
          <p:nvPr>
            <p:ph sz="half" idx="1"/>
          </p:nvPr>
        </p:nvSpPr>
        <p:spPr>
          <a:xfrm>
            <a:off x="2063083" y="1692165"/>
            <a:ext cx="6972759" cy="4194285"/>
          </a:xfrm>
        </p:spPr>
        <p:txBody>
          <a:bodyPr>
            <a:normAutofit/>
          </a:bodyPr>
          <a:lstStyle/>
          <a:p>
            <a:r>
              <a:rPr lang="nb-NO" dirty="0" smtClean="0"/>
              <a:t>Hvor finner dere viktig informasjon</a:t>
            </a:r>
          </a:p>
          <a:p>
            <a:pPr marL="0" indent="0">
              <a:spcBef>
                <a:spcPts val="0"/>
              </a:spcBef>
              <a:buNone/>
            </a:pPr>
            <a:r>
              <a:rPr lang="nb-NO" dirty="0" smtClean="0"/>
              <a:t>	- </a:t>
            </a:r>
            <a:r>
              <a:rPr lang="nb-NO" sz="2400" dirty="0" smtClean="0"/>
              <a:t>norske og internasjonale nettsider</a:t>
            </a:r>
          </a:p>
          <a:p>
            <a:r>
              <a:rPr lang="nb-NO" dirty="0" smtClean="0"/>
              <a:t>Hensikten med klubbens nettsider?</a:t>
            </a:r>
          </a:p>
          <a:p>
            <a:pPr lvl="2">
              <a:buFontTx/>
              <a:buChar char="-"/>
            </a:pPr>
            <a:r>
              <a:rPr lang="nb-NO" sz="2400" dirty="0" smtClean="0"/>
              <a:t>Hva </a:t>
            </a:r>
            <a:r>
              <a:rPr lang="nb-NO" sz="2400" dirty="0"/>
              <a:t>vil vi med sidene</a:t>
            </a:r>
            <a:r>
              <a:rPr lang="nb-NO" sz="2400" dirty="0" smtClean="0"/>
              <a:t>?</a:t>
            </a:r>
          </a:p>
          <a:p>
            <a:pPr lvl="2">
              <a:buFontTx/>
              <a:buChar char="-"/>
            </a:pPr>
            <a:r>
              <a:rPr lang="nb-NO" sz="2400" dirty="0" smtClean="0"/>
              <a:t>Hva bør ikke stå på sidene</a:t>
            </a:r>
            <a:endParaRPr lang="nb-NO" sz="2400" dirty="0"/>
          </a:p>
          <a:p>
            <a:r>
              <a:rPr lang="nb-NO" dirty="0" smtClean="0"/>
              <a:t>Hvordan gjøre nettsidene aktuelle </a:t>
            </a:r>
          </a:p>
          <a:p>
            <a:pPr marL="457200" lvl="1" indent="0">
              <a:buNone/>
            </a:pPr>
            <a:r>
              <a:rPr lang="nb-NO" dirty="0"/>
              <a:t>	- for potensielle nye medlemmer </a:t>
            </a:r>
            <a:endParaRPr lang="nb-NO" dirty="0" smtClean="0"/>
          </a:p>
          <a:p>
            <a:pPr marL="914400" lvl="2" indent="0">
              <a:buNone/>
            </a:pPr>
            <a:r>
              <a:rPr lang="nb-NO" dirty="0" smtClean="0"/>
              <a:t>- </a:t>
            </a:r>
            <a:r>
              <a:rPr lang="nb-NO" sz="2400" dirty="0" smtClean="0"/>
              <a:t>for </a:t>
            </a:r>
            <a:r>
              <a:rPr lang="nb-NO" sz="2400" dirty="0"/>
              <a:t>eksisterende medlemmer </a:t>
            </a:r>
          </a:p>
          <a:p>
            <a:endParaRPr lang="nb-NO" dirty="0" smtClean="0"/>
          </a:p>
          <a:p>
            <a:endParaRPr lang="nb-NO" dirty="0"/>
          </a:p>
        </p:txBody>
      </p:sp>
    </p:spTree>
    <p:extLst>
      <p:ext uri="{BB962C8B-B14F-4D97-AF65-F5344CB8AC3E}">
        <p14:creationId xmlns:p14="http://schemas.microsoft.com/office/powerpoint/2010/main" val="3330255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b="1" dirty="0">
                <a:solidFill>
                  <a:srgbClr val="0070C0"/>
                </a:solidFill>
              </a:rPr>
              <a:t>Viktige </a:t>
            </a:r>
            <a:r>
              <a:rPr lang="nb-NO" b="1" dirty="0" smtClean="0">
                <a:solidFill>
                  <a:srgbClr val="0070C0"/>
                </a:solidFill>
              </a:rPr>
              <a:t>norske nettsider </a:t>
            </a:r>
            <a:endParaRPr lang="nb-NO" b="1" dirty="0">
              <a:solidFill>
                <a:srgbClr val="0070C0"/>
              </a:solidFill>
            </a:endParaRPr>
          </a:p>
        </p:txBody>
      </p:sp>
      <p:sp>
        <p:nvSpPr>
          <p:cNvPr id="3" name="Plassholder for innhold 2"/>
          <p:cNvSpPr>
            <a:spLocks noGrp="1"/>
          </p:cNvSpPr>
          <p:nvPr>
            <p:ph idx="1"/>
          </p:nvPr>
        </p:nvSpPr>
        <p:spPr>
          <a:xfrm>
            <a:off x="838200" y="1690689"/>
            <a:ext cx="10515600" cy="4486274"/>
          </a:xfrm>
        </p:spPr>
        <p:txBody>
          <a:bodyPr>
            <a:normAutofit/>
          </a:bodyPr>
          <a:lstStyle/>
          <a:p>
            <a:pPr marL="0" indent="0">
              <a:buNone/>
            </a:pPr>
            <a:r>
              <a:rPr lang="nb-NO" sz="3200" dirty="0" smtClean="0"/>
              <a:t>Informasjons- </a:t>
            </a:r>
            <a:r>
              <a:rPr lang="nb-NO" sz="3200" dirty="0"/>
              <a:t>og </a:t>
            </a:r>
            <a:r>
              <a:rPr lang="nb-NO" sz="3200" dirty="0" smtClean="0"/>
              <a:t>kommunikasjonsplattformer</a:t>
            </a:r>
          </a:p>
          <a:p>
            <a:pPr marL="0" indent="0">
              <a:buNone/>
            </a:pPr>
            <a:endParaRPr lang="nb-NO" sz="1200" dirty="0" smtClean="0"/>
          </a:p>
          <a:p>
            <a:r>
              <a:rPr lang="nb-NO" b="1" dirty="0" smtClean="0">
                <a:solidFill>
                  <a:srgbClr val="0070C0"/>
                </a:solidFill>
              </a:rPr>
              <a:t>d2310.rotary.no </a:t>
            </a:r>
            <a:r>
              <a:rPr lang="nb-NO" dirty="0" smtClean="0"/>
              <a:t>(</a:t>
            </a:r>
            <a:r>
              <a:rPr lang="nb-NO" dirty="0" err="1" smtClean="0"/>
              <a:t>Rotary</a:t>
            </a:r>
            <a:r>
              <a:rPr lang="nb-NO" dirty="0" smtClean="0"/>
              <a:t> distrikt 2310</a:t>
            </a:r>
          </a:p>
          <a:p>
            <a:pPr lvl="1"/>
            <a:r>
              <a:rPr lang="nb-NO" dirty="0" smtClean="0"/>
              <a:t>om eget distrikt, organisering og styrende dokumenter</a:t>
            </a:r>
          </a:p>
          <a:p>
            <a:pPr lvl="1"/>
            <a:r>
              <a:rPr lang="nb-NO" dirty="0" smtClean="0"/>
              <a:t>om funksjoner og komiteenes arbeid </a:t>
            </a:r>
          </a:p>
          <a:p>
            <a:r>
              <a:rPr lang="nb-NO" b="1" dirty="0" smtClean="0">
                <a:solidFill>
                  <a:srgbClr val="0070C0"/>
                </a:solidFill>
              </a:rPr>
              <a:t>rotary.no </a:t>
            </a:r>
            <a:r>
              <a:rPr lang="nb-NO" dirty="0" smtClean="0"/>
              <a:t>(</a:t>
            </a:r>
            <a:r>
              <a:rPr lang="nb-NO" dirty="0" err="1" smtClean="0"/>
              <a:t>Rotary</a:t>
            </a:r>
            <a:r>
              <a:rPr lang="nb-NO" dirty="0" smtClean="0"/>
              <a:t> Norge – NORFO)</a:t>
            </a:r>
          </a:p>
          <a:p>
            <a:pPr lvl="1"/>
            <a:r>
              <a:rPr lang="nb-NO" dirty="0" smtClean="0"/>
              <a:t>Felles sider for alle distrikter i Norge</a:t>
            </a:r>
          </a:p>
          <a:p>
            <a:pPr lvl="1"/>
            <a:r>
              <a:rPr lang="nb-NO" dirty="0" smtClean="0"/>
              <a:t>En god del informasjon som ligger på distriktets sider ligger også der</a:t>
            </a:r>
          </a:p>
          <a:p>
            <a:r>
              <a:rPr lang="nb-NO" b="1" dirty="0" smtClean="0">
                <a:solidFill>
                  <a:srgbClr val="0070C0"/>
                </a:solidFill>
              </a:rPr>
              <a:t>support.rotary.no</a:t>
            </a:r>
            <a:r>
              <a:rPr lang="nb-NO" dirty="0" smtClean="0"/>
              <a:t> (</a:t>
            </a:r>
            <a:r>
              <a:rPr lang="nb-NO" dirty="0" err="1" smtClean="0"/>
              <a:t>Rotary</a:t>
            </a:r>
            <a:r>
              <a:rPr lang="nb-NO" dirty="0" smtClean="0"/>
              <a:t> support)</a:t>
            </a:r>
          </a:p>
          <a:p>
            <a:pPr lvl="1"/>
            <a:r>
              <a:rPr lang="nb-NO" dirty="0" smtClean="0"/>
              <a:t>Hovedsak informasjon om diverse knyttet til IT-support</a:t>
            </a:r>
          </a:p>
        </p:txBody>
      </p:sp>
    </p:spTree>
    <p:extLst>
      <p:ext uri="{BB962C8B-B14F-4D97-AF65-F5344CB8AC3E}">
        <p14:creationId xmlns:p14="http://schemas.microsoft.com/office/powerpoint/2010/main" val="3213433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Viktige internasjonale nettsider</a:t>
            </a:r>
            <a:endParaRPr lang="nb-NO" dirty="0"/>
          </a:p>
        </p:txBody>
      </p:sp>
      <p:sp>
        <p:nvSpPr>
          <p:cNvPr id="3" name="Plassholder for innhold 2"/>
          <p:cNvSpPr>
            <a:spLocks noGrp="1"/>
          </p:cNvSpPr>
          <p:nvPr>
            <p:ph idx="1"/>
          </p:nvPr>
        </p:nvSpPr>
        <p:spPr/>
        <p:txBody>
          <a:bodyPr>
            <a:normAutofit fontScale="92500" lnSpcReduction="10000"/>
          </a:bodyPr>
          <a:lstStyle/>
          <a:p>
            <a:pPr marL="0" indent="0">
              <a:buNone/>
            </a:pPr>
            <a:r>
              <a:rPr lang="nb-NO" sz="3200" dirty="0"/>
              <a:t>Informasjons- og </a:t>
            </a:r>
            <a:r>
              <a:rPr lang="nb-NO" sz="3200" dirty="0" smtClean="0"/>
              <a:t>kommunikasjonsplattformer</a:t>
            </a:r>
            <a:endParaRPr lang="nb-NO" sz="3200" dirty="0"/>
          </a:p>
          <a:p>
            <a:endParaRPr lang="nb-NO" sz="1300" b="1" dirty="0" smtClean="0">
              <a:solidFill>
                <a:srgbClr val="0070C0"/>
              </a:solidFill>
            </a:endParaRPr>
          </a:p>
          <a:p>
            <a:r>
              <a:rPr lang="nb-NO" sz="3200" b="1" dirty="0" smtClean="0">
                <a:solidFill>
                  <a:srgbClr val="0070C0"/>
                </a:solidFill>
              </a:rPr>
              <a:t>rotary.org</a:t>
            </a:r>
          </a:p>
          <a:p>
            <a:pPr lvl="1"/>
            <a:r>
              <a:rPr lang="nb-NO" dirty="0" err="1" smtClean="0"/>
              <a:t>Rotary</a:t>
            </a:r>
            <a:r>
              <a:rPr lang="nb-NO" dirty="0" smtClean="0"/>
              <a:t> International sin hovedside –her finner dere mye informasjon om </a:t>
            </a:r>
            <a:r>
              <a:rPr lang="nb-NO" dirty="0" err="1" smtClean="0"/>
              <a:t>Rotary</a:t>
            </a:r>
            <a:r>
              <a:rPr lang="nb-NO" dirty="0" smtClean="0"/>
              <a:t> generelt med lenker til diverse </a:t>
            </a:r>
          </a:p>
          <a:p>
            <a:r>
              <a:rPr lang="nb-NO" b="1" dirty="0" smtClean="0">
                <a:solidFill>
                  <a:srgbClr val="0070C0"/>
                </a:solidFill>
              </a:rPr>
              <a:t>my.rotary.org</a:t>
            </a:r>
          </a:p>
          <a:p>
            <a:pPr lvl="1"/>
            <a:r>
              <a:rPr lang="nb-NO" dirty="0" smtClean="0"/>
              <a:t>Et sted for medlemmer til å kunne bruke og få tilgang til verktøy og til informasjon som gjør medlemskapet bedre</a:t>
            </a:r>
          </a:p>
          <a:p>
            <a:pPr lvl="1"/>
            <a:endParaRPr lang="nb-NO" dirty="0" smtClean="0"/>
          </a:p>
          <a:p>
            <a:pPr marL="0" indent="0">
              <a:buNone/>
            </a:pPr>
            <a:r>
              <a:rPr lang="nb-NO" dirty="0" smtClean="0"/>
              <a:t>Er det vanskelig å lese disse sidene på engelsk – du kan oversette dem til norsk. Sett markøren på siden og høyreklikk. Det kommer opp en meny. Velg «Translate to norsk». </a:t>
            </a:r>
            <a:endParaRPr lang="nb-NO" dirty="0"/>
          </a:p>
        </p:txBody>
      </p:sp>
      <p:sp>
        <p:nvSpPr>
          <p:cNvPr id="4" name="Plassholder for bunntekst 3"/>
          <p:cNvSpPr>
            <a:spLocks noGrp="1"/>
          </p:cNvSpPr>
          <p:nvPr>
            <p:ph type="ftr" sz="quarter" idx="11"/>
          </p:nvPr>
        </p:nvSpPr>
        <p:spPr/>
        <p:txBody>
          <a:bodyPr/>
          <a:lstStyle/>
          <a:p>
            <a:endParaRPr lang="nb-NO"/>
          </a:p>
        </p:txBody>
      </p:sp>
    </p:spTree>
    <p:extLst>
      <p:ext uri="{BB962C8B-B14F-4D97-AF65-F5344CB8AC3E}">
        <p14:creationId xmlns:p14="http://schemas.microsoft.com/office/powerpoint/2010/main" val="1929831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Bilde 1">
            <a:hlinkClick r:id="rId3"/>
            <a:extLst>
              <a:ext uri="{FF2B5EF4-FFF2-40B4-BE49-F238E27FC236}">
                <a16:creationId xmlns:a16="http://schemas.microsoft.com/office/drawing/2014/main" id="{07A70C39-E328-49D2-AF6D-BFE631403CB0}"/>
              </a:ext>
            </a:extLst>
          </p:cNvPr>
          <p:cNvPicPr>
            <a:picLocks noChangeAspect="1"/>
          </p:cNvPicPr>
          <p:nvPr/>
        </p:nvPicPr>
        <p:blipFill rotWithShape="1">
          <a:blip r:embed="rId4"/>
          <a:srcRect r="-1" b="10312"/>
          <a:stretch/>
        </p:blipFill>
        <p:spPr>
          <a:xfrm>
            <a:off x="321733" y="321733"/>
            <a:ext cx="11548534" cy="6214534"/>
          </a:xfrm>
          <a:prstGeom prst="rect">
            <a:avLst/>
          </a:prstGeom>
        </p:spPr>
      </p:pic>
    </p:spTree>
    <p:extLst>
      <p:ext uri="{BB962C8B-B14F-4D97-AF65-F5344CB8AC3E}">
        <p14:creationId xmlns:p14="http://schemas.microsoft.com/office/powerpoint/2010/main" val="24071301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5891DFBA-C198-4D00-9F91-99C4D29EC4C4}"/>
              </a:ext>
            </a:extLst>
          </p:cNvPr>
          <p:cNvPicPr>
            <a:picLocks noChangeAspect="1"/>
          </p:cNvPicPr>
          <p:nvPr/>
        </p:nvPicPr>
        <p:blipFill rotWithShape="1">
          <a:blip r:embed="rId3"/>
          <a:srcRect b="2598"/>
          <a:stretch/>
        </p:blipFill>
        <p:spPr>
          <a:xfrm>
            <a:off x="20" y="10"/>
            <a:ext cx="12191980" cy="6857990"/>
          </a:xfrm>
          <a:prstGeom prst="rect">
            <a:avLst/>
          </a:prstGeom>
        </p:spPr>
      </p:pic>
    </p:spTree>
    <p:extLst>
      <p:ext uri="{BB962C8B-B14F-4D97-AF65-F5344CB8AC3E}">
        <p14:creationId xmlns:p14="http://schemas.microsoft.com/office/powerpoint/2010/main" val="344861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BBB171DA-C527-4315-9A66-3100A5F66FC6}"/>
              </a:ext>
            </a:extLst>
          </p:cNvPr>
          <p:cNvPicPr>
            <a:picLocks noChangeAspect="1"/>
          </p:cNvPicPr>
          <p:nvPr/>
        </p:nvPicPr>
        <p:blipFill>
          <a:blip r:embed="rId3"/>
          <a:stretch>
            <a:fillRect/>
          </a:stretch>
        </p:blipFill>
        <p:spPr>
          <a:xfrm>
            <a:off x="651081" y="268846"/>
            <a:ext cx="5968501" cy="2517866"/>
          </a:xfrm>
          <a:prstGeom prst="rect">
            <a:avLst/>
          </a:prstGeom>
        </p:spPr>
      </p:pic>
      <p:pic>
        <p:nvPicPr>
          <p:cNvPr id="7" name="Bilde 6">
            <a:extLst>
              <a:ext uri="{FF2B5EF4-FFF2-40B4-BE49-F238E27FC236}">
                <a16:creationId xmlns:a16="http://schemas.microsoft.com/office/drawing/2014/main" id="{D572B8C8-9C16-4B6D-A12D-1228F4595E17}"/>
              </a:ext>
            </a:extLst>
          </p:cNvPr>
          <p:cNvPicPr>
            <a:picLocks noChangeAspect="1"/>
          </p:cNvPicPr>
          <p:nvPr/>
        </p:nvPicPr>
        <p:blipFill>
          <a:blip r:embed="rId4"/>
          <a:stretch>
            <a:fillRect/>
          </a:stretch>
        </p:blipFill>
        <p:spPr>
          <a:xfrm>
            <a:off x="651081" y="3935896"/>
            <a:ext cx="3918730" cy="1959365"/>
          </a:xfrm>
          <a:prstGeom prst="rect">
            <a:avLst/>
          </a:prstGeom>
        </p:spPr>
      </p:pic>
      <p:pic>
        <p:nvPicPr>
          <p:cNvPr id="11" name="Bilde 10">
            <a:extLst>
              <a:ext uri="{FF2B5EF4-FFF2-40B4-BE49-F238E27FC236}">
                <a16:creationId xmlns:a16="http://schemas.microsoft.com/office/drawing/2014/main" id="{5A13BD57-BA41-498C-84EC-70BD995293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716" y="5895261"/>
            <a:ext cx="1571625" cy="619125"/>
          </a:xfrm>
          <a:prstGeom prst="rect">
            <a:avLst/>
          </a:prstGeom>
        </p:spPr>
      </p:pic>
      <p:sp>
        <p:nvSpPr>
          <p:cNvPr id="12" name="Ellipse 11">
            <a:extLst>
              <a:ext uri="{FF2B5EF4-FFF2-40B4-BE49-F238E27FC236}">
                <a16:creationId xmlns:a16="http://schemas.microsoft.com/office/drawing/2014/main" id="{907B0A9D-8D5B-432F-B3E3-5A5741930241}"/>
              </a:ext>
            </a:extLst>
          </p:cNvPr>
          <p:cNvSpPr/>
          <p:nvPr/>
        </p:nvSpPr>
        <p:spPr>
          <a:xfrm>
            <a:off x="651081" y="234318"/>
            <a:ext cx="2878503" cy="1152144"/>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3" name="Ellipse 12">
            <a:extLst>
              <a:ext uri="{FF2B5EF4-FFF2-40B4-BE49-F238E27FC236}">
                <a16:creationId xmlns:a16="http://schemas.microsoft.com/office/drawing/2014/main" id="{E24CF5BA-F433-418D-A385-25C4F2D2F828}"/>
              </a:ext>
            </a:extLst>
          </p:cNvPr>
          <p:cNvSpPr/>
          <p:nvPr/>
        </p:nvSpPr>
        <p:spPr>
          <a:xfrm>
            <a:off x="576716" y="4075312"/>
            <a:ext cx="3918730" cy="1170432"/>
          </a:xfrm>
          <a:prstGeom prst="ellipse">
            <a:avLst/>
          </a:prstGeom>
          <a:noFill/>
          <a:ln w="349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2" name="Bilde 1"/>
          <p:cNvPicPr>
            <a:picLocks noChangeAspect="1"/>
          </p:cNvPicPr>
          <p:nvPr/>
        </p:nvPicPr>
        <p:blipFill>
          <a:blip r:embed="rId6"/>
          <a:stretch>
            <a:fillRect/>
          </a:stretch>
        </p:blipFill>
        <p:spPr>
          <a:xfrm>
            <a:off x="7320529" y="566420"/>
            <a:ext cx="3121423" cy="2182557"/>
          </a:xfrm>
          <a:prstGeom prst="rect">
            <a:avLst/>
          </a:prstGeom>
        </p:spPr>
      </p:pic>
      <p:pic>
        <p:nvPicPr>
          <p:cNvPr id="4" name="Bilde 3"/>
          <p:cNvPicPr>
            <a:picLocks noChangeAspect="1"/>
          </p:cNvPicPr>
          <p:nvPr/>
        </p:nvPicPr>
        <p:blipFill>
          <a:blip r:embed="rId7"/>
          <a:stretch>
            <a:fillRect/>
          </a:stretch>
        </p:blipFill>
        <p:spPr>
          <a:xfrm>
            <a:off x="5259351" y="3709601"/>
            <a:ext cx="2091109" cy="3078747"/>
          </a:xfrm>
          <a:prstGeom prst="rect">
            <a:avLst/>
          </a:prstGeom>
        </p:spPr>
      </p:pic>
      <p:pic>
        <p:nvPicPr>
          <p:cNvPr id="5" name="Bilde 4"/>
          <p:cNvPicPr>
            <a:picLocks noChangeAspect="1"/>
          </p:cNvPicPr>
          <p:nvPr/>
        </p:nvPicPr>
        <p:blipFill>
          <a:blip r:embed="rId8"/>
          <a:stretch>
            <a:fillRect/>
          </a:stretch>
        </p:blipFill>
        <p:spPr>
          <a:xfrm>
            <a:off x="8114365" y="3730355"/>
            <a:ext cx="3383573" cy="1877731"/>
          </a:xfrm>
          <a:prstGeom prst="rect">
            <a:avLst/>
          </a:prstGeom>
        </p:spPr>
      </p:pic>
      <p:pic>
        <p:nvPicPr>
          <p:cNvPr id="6" name="Bilde 5"/>
          <p:cNvPicPr>
            <a:picLocks noChangeAspect="1"/>
          </p:cNvPicPr>
          <p:nvPr/>
        </p:nvPicPr>
        <p:blipFill>
          <a:blip r:embed="rId9"/>
          <a:stretch>
            <a:fillRect/>
          </a:stretch>
        </p:blipFill>
        <p:spPr>
          <a:xfrm>
            <a:off x="299632" y="2797145"/>
            <a:ext cx="3581400" cy="1257300"/>
          </a:xfrm>
          <a:prstGeom prst="rect">
            <a:avLst/>
          </a:prstGeom>
        </p:spPr>
      </p:pic>
    </p:spTree>
    <p:extLst>
      <p:ext uri="{BB962C8B-B14F-4D97-AF65-F5344CB8AC3E}">
        <p14:creationId xmlns:p14="http://schemas.microsoft.com/office/powerpoint/2010/main" val="2475335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383" y="1491929"/>
            <a:ext cx="5889434" cy="3478071"/>
          </a:xfrm>
          <a:prstGeom prst="rect">
            <a:avLst/>
          </a:prstGeom>
          <a:ln>
            <a:solidFill>
              <a:schemeClr val="accent1"/>
            </a:solidFill>
          </a:ln>
        </p:spPr>
      </p:pic>
      <p:pic>
        <p:nvPicPr>
          <p:cNvPr id="4" name="Bilde 3"/>
          <p:cNvPicPr>
            <a:picLocks noChangeAspect="1"/>
          </p:cNvPicPr>
          <p:nvPr/>
        </p:nvPicPr>
        <p:blipFill>
          <a:blip r:embed="rId4"/>
          <a:stretch>
            <a:fillRect/>
          </a:stretch>
        </p:blipFill>
        <p:spPr>
          <a:xfrm>
            <a:off x="6294303" y="2332395"/>
            <a:ext cx="5469849" cy="2864041"/>
          </a:xfrm>
          <a:prstGeom prst="rect">
            <a:avLst/>
          </a:prstGeom>
          <a:ln>
            <a:solidFill>
              <a:schemeClr val="accent1"/>
            </a:solidFill>
          </a:ln>
        </p:spPr>
      </p:pic>
      <p:pic>
        <p:nvPicPr>
          <p:cNvPr id="5" name="Bilde 4"/>
          <p:cNvPicPr>
            <a:picLocks noChangeAspect="1"/>
          </p:cNvPicPr>
          <p:nvPr/>
        </p:nvPicPr>
        <p:blipFill>
          <a:blip r:embed="rId5"/>
          <a:stretch>
            <a:fillRect/>
          </a:stretch>
        </p:blipFill>
        <p:spPr>
          <a:xfrm>
            <a:off x="7291419" y="1142739"/>
            <a:ext cx="4314825" cy="1162050"/>
          </a:xfrm>
          <a:prstGeom prst="rect">
            <a:avLst/>
          </a:prstGeom>
        </p:spPr>
      </p:pic>
      <p:pic>
        <p:nvPicPr>
          <p:cNvPr id="7" name="Bilde 6"/>
          <p:cNvPicPr>
            <a:picLocks noChangeAspect="1"/>
          </p:cNvPicPr>
          <p:nvPr/>
        </p:nvPicPr>
        <p:blipFill>
          <a:blip r:embed="rId6"/>
          <a:stretch>
            <a:fillRect/>
          </a:stretch>
        </p:blipFill>
        <p:spPr>
          <a:xfrm>
            <a:off x="246961" y="164795"/>
            <a:ext cx="9463489" cy="1100699"/>
          </a:xfrm>
          <a:prstGeom prst="rect">
            <a:avLst/>
          </a:prstGeom>
          <a:ln>
            <a:solidFill>
              <a:schemeClr val="accent1"/>
            </a:solidFill>
          </a:ln>
        </p:spPr>
      </p:pic>
      <p:pic>
        <p:nvPicPr>
          <p:cNvPr id="8" name="Bilde 7"/>
          <p:cNvPicPr>
            <a:picLocks noChangeAspect="1"/>
          </p:cNvPicPr>
          <p:nvPr/>
        </p:nvPicPr>
        <p:blipFill>
          <a:blip r:embed="rId7"/>
          <a:stretch>
            <a:fillRect/>
          </a:stretch>
        </p:blipFill>
        <p:spPr>
          <a:xfrm>
            <a:off x="2096876" y="5196435"/>
            <a:ext cx="8394853" cy="1564258"/>
          </a:xfrm>
          <a:prstGeom prst="rect">
            <a:avLst/>
          </a:prstGeom>
          <a:ln>
            <a:solidFill>
              <a:schemeClr val="accent1"/>
            </a:solidFill>
          </a:ln>
        </p:spPr>
      </p:pic>
    </p:spTree>
    <p:extLst>
      <p:ext uri="{BB962C8B-B14F-4D97-AF65-F5344CB8AC3E}">
        <p14:creationId xmlns:p14="http://schemas.microsoft.com/office/powerpoint/2010/main" val="18670066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B4FA5F9-5767-49C8-9B8B-58B8197003E2}"/>
              </a:ext>
            </a:extLst>
          </p:cNvPr>
          <p:cNvSpPr>
            <a:spLocks noGrp="1"/>
          </p:cNvSpPr>
          <p:nvPr>
            <p:ph type="title"/>
          </p:nvPr>
        </p:nvSpPr>
        <p:spPr>
          <a:xfrm>
            <a:off x="838200" y="365125"/>
            <a:ext cx="10963940" cy="1325563"/>
          </a:xfrm>
        </p:spPr>
        <p:txBody>
          <a:bodyPr/>
          <a:lstStyle/>
          <a:p>
            <a:r>
              <a:rPr lang="nb-NO" dirty="0"/>
              <a:t>Oppdaterte nettsider </a:t>
            </a:r>
            <a:r>
              <a:rPr lang="nb-NO" dirty="0" smtClean="0"/>
              <a:t/>
            </a:r>
            <a:br>
              <a:rPr lang="nb-NO" dirty="0" smtClean="0"/>
            </a:br>
            <a:r>
              <a:rPr lang="nb-NO" dirty="0" smtClean="0"/>
              <a:t>– krever kontinuerlig </a:t>
            </a:r>
            <a:r>
              <a:rPr lang="nb-NO" dirty="0"/>
              <a:t>redigering</a:t>
            </a:r>
          </a:p>
        </p:txBody>
      </p:sp>
      <p:sp>
        <p:nvSpPr>
          <p:cNvPr id="3" name="Plassholder for innhold 2">
            <a:extLst>
              <a:ext uri="{FF2B5EF4-FFF2-40B4-BE49-F238E27FC236}">
                <a16:creationId xmlns:a16="http://schemas.microsoft.com/office/drawing/2014/main" id="{0ADDC8E6-FB48-4E6D-BB25-02AD445091A2}"/>
              </a:ext>
            </a:extLst>
          </p:cNvPr>
          <p:cNvSpPr>
            <a:spLocks noGrp="1"/>
          </p:cNvSpPr>
          <p:nvPr>
            <p:ph idx="1"/>
          </p:nvPr>
        </p:nvSpPr>
        <p:spPr/>
        <p:txBody>
          <a:bodyPr>
            <a:normAutofit fontScale="92500" lnSpcReduction="10000"/>
          </a:bodyPr>
          <a:lstStyle/>
          <a:p>
            <a:r>
              <a:rPr lang="nb-NO" b="1" dirty="0">
                <a:solidFill>
                  <a:srgbClr val="0033CC"/>
                </a:solidFill>
              </a:rPr>
              <a:t>F</a:t>
            </a:r>
            <a:r>
              <a:rPr lang="nb-NO" b="1" dirty="0" smtClean="0">
                <a:solidFill>
                  <a:srgbClr val="0033CC"/>
                </a:solidFill>
              </a:rPr>
              <a:t>ørstesiden</a:t>
            </a:r>
            <a:r>
              <a:rPr lang="nb-NO" dirty="0" smtClean="0"/>
              <a:t> </a:t>
            </a:r>
            <a:r>
              <a:rPr lang="nb-NO" dirty="0"/>
              <a:t>– </a:t>
            </a:r>
            <a:r>
              <a:rPr lang="nb-NO" dirty="0" smtClean="0"/>
              <a:t>bør </a:t>
            </a:r>
            <a:r>
              <a:rPr lang="nb-NO" dirty="0"/>
              <a:t>ha minst et </a:t>
            </a:r>
            <a:r>
              <a:rPr lang="nb-NO" dirty="0" smtClean="0"/>
              <a:t>bilde aktuelt for klubben, </a:t>
            </a:r>
            <a:r>
              <a:rPr lang="nb-NO" dirty="0"/>
              <a:t>eks. av møtestedet, eller fra et av klubbens prosjekter, mv. </a:t>
            </a:r>
          </a:p>
          <a:p>
            <a:r>
              <a:rPr lang="nb-NO" b="1" dirty="0" smtClean="0">
                <a:solidFill>
                  <a:srgbClr val="0033CC"/>
                </a:solidFill>
              </a:rPr>
              <a:t>«Nyhets-artikkel» </a:t>
            </a:r>
            <a:r>
              <a:rPr lang="nb-NO" dirty="0" smtClean="0"/>
              <a:t>viktig at denne informasjonen er oppdatert</a:t>
            </a:r>
          </a:p>
          <a:p>
            <a:pPr lvl="1"/>
            <a:r>
              <a:rPr lang="nb-NO" dirty="0" smtClean="0"/>
              <a:t>For å presentere </a:t>
            </a:r>
            <a:r>
              <a:rPr lang="nb-NO" dirty="0"/>
              <a:t>klubbens aktiviteter </a:t>
            </a:r>
          </a:p>
          <a:p>
            <a:r>
              <a:rPr lang="nb-NO" b="1" dirty="0" smtClean="0">
                <a:solidFill>
                  <a:srgbClr val="0033CC"/>
                </a:solidFill>
              </a:rPr>
              <a:t>«Klubbprogrammet» </a:t>
            </a:r>
            <a:r>
              <a:rPr lang="nb-NO" dirty="0" smtClean="0"/>
              <a:t>- må </a:t>
            </a:r>
            <a:r>
              <a:rPr lang="nb-NO" dirty="0"/>
              <a:t>alltid være oppdatert</a:t>
            </a:r>
            <a:endParaRPr lang="nb-NO" dirty="0" smtClean="0"/>
          </a:p>
          <a:p>
            <a:pPr lvl="1"/>
            <a:r>
              <a:rPr lang="nb-NO" dirty="0" smtClean="0"/>
              <a:t>Publisere under menyvalg «Klubben» </a:t>
            </a:r>
          </a:p>
          <a:p>
            <a:pPr lvl="1"/>
            <a:r>
              <a:rPr lang="nb-NO" dirty="0" smtClean="0"/>
              <a:t>På </a:t>
            </a:r>
            <a:r>
              <a:rPr lang="nb-NO" dirty="0"/>
              <a:t>førstesiden </a:t>
            </a:r>
            <a:r>
              <a:rPr lang="nb-NO" dirty="0" smtClean="0"/>
              <a:t>i stedet for «nyheter»</a:t>
            </a:r>
          </a:p>
          <a:p>
            <a:pPr lvl="1"/>
            <a:r>
              <a:rPr lang="nb-NO" dirty="0" smtClean="0"/>
              <a:t>I kalenderfunksjonen på venstre side</a:t>
            </a:r>
            <a:endParaRPr lang="nb-NO" dirty="0"/>
          </a:p>
          <a:p>
            <a:r>
              <a:rPr lang="nb-NO" b="1" dirty="0">
                <a:solidFill>
                  <a:srgbClr val="0033CC"/>
                </a:solidFill>
              </a:rPr>
              <a:t>Hovedmenyene</a:t>
            </a:r>
            <a:r>
              <a:rPr lang="nb-NO" dirty="0"/>
              <a:t> </a:t>
            </a:r>
            <a:r>
              <a:rPr lang="nb-NO" dirty="0" smtClean="0"/>
              <a:t>– øverst på siden – må være oppdatert</a:t>
            </a:r>
          </a:p>
          <a:p>
            <a:pPr lvl="1"/>
            <a:r>
              <a:rPr lang="nb-NO" dirty="0" smtClean="0"/>
              <a:t>Publiser aktuell </a:t>
            </a:r>
            <a:r>
              <a:rPr lang="nb-NO" dirty="0"/>
              <a:t>informasjon om </a:t>
            </a:r>
            <a:r>
              <a:rPr lang="nb-NO" dirty="0" smtClean="0"/>
              <a:t>klubben, . </a:t>
            </a:r>
            <a:r>
              <a:rPr lang="nb-NO" dirty="0"/>
              <a:t>prosjekter, mv. </a:t>
            </a:r>
          </a:p>
          <a:p>
            <a:r>
              <a:rPr lang="nb-NO" b="1" dirty="0">
                <a:solidFill>
                  <a:srgbClr val="0033CC"/>
                </a:solidFill>
              </a:rPr>
              <a:t>Klubbinterne sider </a:t>
            </a:r>
            <a:r>
              <a:rPr lang="nb-NO" dirty="0"/>
              <a:t>– lukkede sider med pålogging</a:t>
            </a:r>
          </a:p>
          <a:p>
            <a:endParaRPr lang="nb-NO" dirty="0"/>
          </a:p>
          <a:p>
            <a:endParaRPr lang="nb-NO" dirty="0"/>
          </a:p>
        </p:txBody>
      </p:sp>
    </p:spTree>
    <p:extLst>
      <p:ext uri="{BB962C8B-B14F-4D97-AF65-F5344CB8AC3E}">
        <p14:creationId xmlns:p14="http://schemas.microsoft.com/office/powerpoint/2010/main" val="179226052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406</TotalTime>
  <Words>911</Words>
  <Application>Microsoft Office PowerPoint</Application>
  <PresentationFormat>Widescreen</PresentationFormat>
  <Paragraphs>84</Paragraphs>
  <Slides>11</Slides>
  <Notes>9</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11</vt:i4>
      </vt:variant>
    </vt:vector>
  </HeadingPairs>
  <TitlesOfParts>
    <vt:vector size="18" baseType="lpstr">
      <vt:lpstr>Arial</vt:lpstr>
      <vt:lpstr>Arial Narrow Bold</vt:lpstr>
      <vt:lpstr>Calibri</vt:lpstr>
      <vt:lpstr>Calibri Light</vt:lpstr>
      <vt:lpstr>Georgia</vt:lpstr>
      <vt:lpstr>ヒラギノ角ゴ Pro W3</vt:lpstr>
      <vt:lpstr>Office-tema</vt:lpstr>
      <vt:lpstr>PowerPoint-presentasjon</vt:lpstr>
      <vt:lpstr>Kveldens tema!</vt:lpstr>
      <vt:lpstr>Viktige norske nettsider </vt:lpstr>
      <vt:lpstr>Viktige internasjonale nettsider</vt:lpstr>
      <vt:lpstr>PowerPoint-presentasjon</vt:lpstr>
      <vt:lpstr>PowerPoint-presentasjon</vt:lpstr>
      <vt:lpstr>PowerPoint-presentasjon</vt:lpstr>
      <vt:lpstr>PowerPoint-presentasjon</vt:lpstr>
      <vt:lpstr>Oppdaterte nettsider  – krever kontinuerlig redigering</vt:lpstr>
      <vt:lpstr>PowerPoint-presentasjon</vt:lpstr>
      <vt:lpstr>Web-bistand til klubbene!? - nettmøter med klubbens CICO/Web-ansvarlig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Irmelin M Kårbø</dc:creator>
  <cp:lastModifiedBy>Irmelin Maureen Kårbø</cp:lastModifiedBy>
  <cp:revision>22</cp:revision>
  <dcterms:created xsi:type="dcterms:W3CDTF">2020-05-18T17:23:43Z</dcterms:created>
  <dcterms:modified xsi:type="dcterms:W3CDTF">2020-05-19T16:47:11Z</dcterms:modified>
</cp:coreProperties>
</file>