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Lst>
  <p:notesMasterIdLst>
    <p:notesMasterId r:id="rId22"/>
  </p:notesMasterIdLst>
  <p:handoutMasterIdLst>
    <p:handoutMasterId r:id="rId23"/>
  </p:handoutMasterIdLst>
  <p:sldIdLst>
    <p:sldId id="361" r:id="rId4"/>
    <p:sldId id="404" r:id="rId5"/>
    <p:sldId id="373" r:id="rId6"/>
    <p:sldId id="338" r:id="rId7"/>
    <p:sldId id="405" r:id="rId8"/>
    <p:sldId id="402" r:id="rId9"/>
    <p:sldId id="380" r:id="rId10"/>
    <p:sldId id="363" r:id="rId11"/>
    <p:sldId id="368" r:id="rId12"/>
    <p:sldId id="403" r:id="rId13"/>
    <p:sldId id="366" r:id="rId14"/>
    <p:sldId id="375" r:id="rId15"/>
    <p:sldId id="376" r:id="rId16"/>
    <p:sldId id="377" r:id="rId17"/>
    <p:sldId id="378" r:id="rId18"/>
    <p:sldId id="370" r:id="rId19"/>
    <p:sldId id="374" r:id="rId20"/>
    <p:sldId id="401" r:id="rId2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005DAA"/>
    <a:srgbClr val="FF7600"/>
    <a:srgbClr val="D91B5C"/>
    <a:srgbClr val="872175"/>
    <a:srgbClr val="009999"/>
    <a:srgbClr val="00AEEF"/>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4" autoAdjust="0"/>
    <p:restoredTop sz="94660"/>
  </p:normalViewPr>
  <p:slideViewPr>
    <p:cSldViewPr>
      <p:cViewPr varScale="1">
        <p:scale>
          <a:sx n="68" d="100"/>
          <a:sy n="68" d="100"/>
        </p:scale>
        <p:origin x="1224" y="7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962271D9-B4D4-42E3-AE94-93B2BEC7FF79}"/>
    <pc:docChg chg="modSld">
      <pc:chgData name="" userId="" providerId="" clId="Web-{962271D9-B4D4-42E3-AE94-93B2BEC7FF79}" dt="2019-03-16T12:49:08.625" v="28" actId="20577"/>
      <pc:docMkLst>
        <pc:docMk/>
      </pc:docMkLst>
      <pc:sldChg chg="modSp">
        <pc:chgData name="" userId="" providerId="" clId="Web-{962271D9-B4D4-42E3-AE94-93B2BEC7FF79}" dt="2019-03-16T12:49:08.625" v="28" actId="20577"/>
        <pc:sldMkLst>
          <pc:docMk/>
          <pc:sldMk cId="0" sldId="361"/>
        </pc:sldMkLst>
        <pc:spChg chg="mod">
          <ac:chgData name="" userId="" providerId="" clId="Web-{962271D9-B4D4-42E3-AE94-93B2BEC7FF79}" dt="2019-03-16T12:49:08.625" v="28" actId="20577"/>
          <ac:spMkLst>
            <pc:docMk/>
            <pc:sldMk cId="0" sldId="361"/>
            <ac:spMk id="17411" creationId="{038969CF-8807-4C22-8617-47DCB4523BD6}"/>
          </ac:spMkLst>
        </pc:spChg>
      </pc:sldChg>
    </pc:docChg>
  </pc:docChgLst>
  <pc:docChgLst>
    <pc:chgData clId="Web-{C8867E16-D906-4504-AEAF-E1D7F739D6ED}"/>
    <pc:docChg chg="modSld">
      <pc:chgData name="" userId="" providerId="" clId="Web-{C8867E16-D906-4504-AEAF-E1D7F739D6ED}" dt="2019-03-12T07:50:29.399" v="73" actId="20577"/>
      <pc:docMkLst>
        <pc:docMk/>
      </pc:docMkLst>
      <pc:sldChg chg="modSp">
        <pc:chgData name="" userId="" providerId="" clId="Web-{C8867E16-D906-4504-AEAF-E1D7F739D6ED}" dt="2019-03-12T07:50:29.399" v="72" actId="20577"/>
        <pc:sldMkLst>
          <pc:docMk/>
          <pc:sldMk cId="887825437" sldId="368"/>
        </pc:sldMkLst>
        <pc:spChg chg="mod">
          <ac:chgData name="" userId="" providerId="" clId="Web-{C8867E16-D906-4504-AEAF-E1D7F739D6ED}" dt="2019-03-12T07:50:29.399" v="72" actId="20577"/>
          <ac:spMkLst>
            <pc:docMk/>
            <pc:sldMk cId="887825437" sldId="368"/>
            <ac:spMk id="5" creationId="{5BCF569D-E5C4-44C7-AA5D-34068DAEED76}"/>
          </ac:spMkLst>
        </pc:spChg>
      </pc:sldChg>
      <pc:sldChg chg="modSp">
        <pc:chgData name="" userId="" providerId="" clId="Web-{C8867E16-D906-4504-AEAF-E1D7F739D6ED}" dt="2019-03-12T07:47:18.880" v="1" actId="20577"/>
        <pc:sldMkLst>
          <pc:docMk/>
          <pc:sldMk cId="3386443406" sldId="405"/>
        </pc:sldMkLst>
        <pc:spChg chg="mod">
          <ac:chgData name="" userId="" providerId="" clId="Web-{C8867E16-D906-4504-AEAF-E1D7F739D6ED}" dt="2019-03-12T07:47:18.880" v="1" actId="20577"/>
          <ac:spMkLst>
            <pc:docMk/>
            <pc:sldMk cId="3386443406" sldId="405"/>
            <ac:spMk id="5" creationId="{06709B7A-6824-4596-A6C3-C0AC0394CEA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CE793B0-B057-42AD-9601-9D2EB748557E}"/>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a:extLst>
              <a:ext uri="{FF2B5EF4-FFF2-40B4-BE49-F238E27FC236}">
                <a16:creationId xmlns:a16="http://schemas.microsoft.com/office/drawing/2014/main" id="{43978EBE-5325-4907-B7F7-B866A101E591}"/>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a:extLst>
              <a:ext uri="{FF2B5EF4-FFF2-40B4-BE49-F238E27FC236}">
                <a16:creationId xmlns:a16="http://schemas.microsoft.com/office/drawing/2014/main" id="{58580BD9-02F5-4CC3-B922-FBFC3FE2B6E5}"/>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a:extLst>
              <a:ext uri="{FF2B5EF4-FFF2-40B4-BE49-F238E27FC236}">
                <a16:creationId xmlns:a16="http://schemas.microsoft.com/office/drawing/2014/main" id="{11026C0E-15BD-46F7-9045-055522928DBA}"/>
              </a:ext>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cs typeface="ヒラギノ角ゴ Pro W3" charset="0"/>
              </a:defRPr>
            </a:lvl1pPr>
          </a:lstStyle>
          <a:p>
            <a:fld id="{3CFDAC60-5127-44B9-A7C5-7BDD9C2B0E2D}" type="slidenum">
              <a:rPr lang="en-US" altLang="nb-NO"/>
              <a:pPr/>
              <a:t>‹#›</a:t>
            </a:fld>
            <a:endParaRPr lang="en-US" altLang="nb-NO"/>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793BCE9-3887-4011-88A6-BCB58700EFBB}"/>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a:extLst>
              <a:ext uri="{FF2B5EF4-FFF2-40B4-BE49-F238E27FC236}">
                <a16:creationId xmlns:a16="http://schemas.microsoft.com/office/drawing/2014/main" id="{C7B3250A-D1F6-49C5-9391-70641896DA43}"/>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6388" name="Rectangle 4">
            <a:extLst>
              <a:ext uri="{FF2B5EF4-FFF2-40B4-BE49-F238E27FC236}">
                <a16:creationId xmlns:a16="http://schemas.microsoft.com/office/drawing/2014/main" id="{57D18D57-6404-45D6-B228-387CC3488BDB}"/>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8E7BA9A5-A0EC-42C9-8515-33776E3F583A}"/>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4CE975D9-10A0-410E-AAB6-FE9249A77C34}"/>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a:extLst>
              <a:ext uri="{FF2B5EF4-FFF2-40B4-BE49-F238E27FC236}">
                <a16:creationId xmlns:a16="http://schemas.microsoft.com/office/drawing/2014/main" id="{CE4A6F65-5274-4D31-858B-5CC7DA8B9CA6}"/>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cs typeface="ヒラギノ角ゴ Pro W3" charset="0"/>
              </a:defRPr>
            </a:lvl1pPr>
          </a:lstStyle>
          <a:p>
            <a:fld id="{29DDE408-ED4E-47D2-9BDB-5EFEED726FDC}" type="slidenum">
              <a:rPr lang="en-US" altLang="nb-NO"/>
              <a:pPr/>
              <a:t>‹#›</a:t>
            </a:fld>
            <a:endParaRPr lang="en-US" altLang="nb-NO"/>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107" charset="0"/>
        <a:ea typeface="MS PGothic" panose="020B0600070205080204" pitchFamily="34"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9B59CF6-1C33-4D2F-9EDA-98DA1D4DB675}"/>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36BBA003-CC54-4294-A826-99926AD4BD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nb-NO">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C38013DA-8AF9-44BD-9586-1C50DC3FF90A}"/>
              </a:ext>
            </a:extLst>
          </p:cNvPr>
          <p:cNvSpPr>
            <a:spLocks noGrp="1" noRot="1" noChangeAspect="1"/>
          </p:cNvSpPr>
          <p:nvPr>
            <p:ph type="sldImg"/>
          </p:nvPr>
        </p:nvSpPr>
        <p:spPr>
          <a:ln/>
        </p:spPr>
      </p:sp>
      <p:sp>
        <p:nvSpPr>
          <p:cNvPr id="24578" name="Notes Placeholder 2">
            <a:extLst>
              <a:ext uri="{FF2B5EF4-FFF2-40B4-BE49-F238E27FC236}">
                <a16:creationId xmlns:a16="http://schemas.microsoft.com/office/drawing/2014/main" id="{392D7C02-E7D4-4178-ADE6-1F4BD12A2F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ndParaRPr>
          </a:p>
        </p:txBody>
      </p:sp>
    </p:spTree>
    <p:extLst>
      <p:ext uri="{BB962C8B-B14F-4D97-AF65-F5344CB8AC3E}">
        <p14:creationId xmlns:p14="http://schemas.microsoft.com/office/powerpoint/2010/main" val="3347156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42975" y="746125"/>
            <a:ext cx="4972050" cy="3729038"/>
          </a:xfrm>
        </p:spPr>
      </p:sp>
      <p:sp>
        <p:nvSpPr>
          <p:cNvPr id="3" name="Plassholder for notater 2"/>
          <p:cNvSpPr>
            <a:spLocks noGrp="1"/>
          </p:cNvSpPr>
          <p:nvPr>
            <p:ph type="body" idx="1"/>
          </p:nvPr>
        </p:nvSpPr>
        <p:spPr/>
        <p:txBody>
          <a:bodyPr/>
          <a:lstStyle/>
          <a:p>
            <a:r>
              <a:rPr lang="nb-NO" dirty="0"/>
              <a:t>Si litt om rammene rundt utdelingen,</a:t>
            </a:r>
            <a:r>
              <a:rPr lang="nb-NO" baseline="0" dirty="0"/>
              <a:t> klubbmøte, diplom, styrebeslutning, pressedekning hvis det er en «ikke-Rotarianer» som får den. Søknadsprosessen, medalje, nål, grader av PHF</a:t>
            </a:r>
            <a:endParaRPr lang="nb-NO" dirty="0"/>
          </a:p>
        </p:txBody>
      </p:sp>
    </p:spTree>
    <p:extLst>
      <p:ext uri="{BB962C8B-B14F-4D97-AF65-F5344CB8AC3E}">
        <p14:creationId xmlns:p14="http://schemas.microsoft.com/office/powerpoint/2010/main" val="1640276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Takk</a:t>
            </a:r>
            <a:r>
              <a:rPr lang="en-US" dirty="0"/>
              <a:t> for</a:t>
            </a:r>
            <a:r>
              <a:rPr lang="en-US" baseline="0" dirty="0"/>
              <a:t> </a:t>
            </a:r>
            <a:r>
              <a:rPr lang="en-US" dirty="0" err="1"/>
              <a:t>oppmerksomheten</a:t>
            </a:r>
            <a:r>
              <a:rPr lang="en-US" dirty="0"/>
              <a:t> og </a:t>
            </a:r>
            <a:r>
              <a:rPr lang="en-US" dirty="0" err="1"/>
              <a:t>takk</a:t>
            </a:r>
            <a:r>
              <a:rPr lang="en-US" dirty="0"/>
              <a:t> for all </a:t>
            </a:r>
            <a:r>
              <a:rPr lang="en-US" dirty="0" err="1"/>
              <a:t>støtte</a:t>
            </a:r>
            <a:r>
              <a:rPr lang="en-US" dirty="0"/>
              <a:t> </a:t>
            </a:r>
            <a:r>
              <a:rPr lang="en-US" dirty="0" err="1"/>
              <a:t>til</a:t>
            </a:r>
            <a:r>
              <a:rPr lang="en-US" dirty="0"/>
              <a:t> </a:t>
            </a:r>
            <a:r>
              <a:rPr lang="en-US" dirty="0" err="1"/>
              <a:t>Rotaryfondet</a:t>
            </a:r>
            <a:r>
              <a:rPr lang="en-US" dirty="0"/>
              <a:t>.</a:t>
            </a:r>
          </a:p>
          <a:p>
            <a:endParaRPr lang="en-US" dirty="0"/>
          </a:p>
          <a:p>
            <a:r>
              <a:rPr lang="en-US" dirty="0"/>
              <a:t>Here’s to another 100 years!</a:t>
            </a:r>
          </a:p>
        </p:txBody>
      </p:sp>
      <p:sp>
        <p:nvSpPr>
          <p:cNvPr id="4" name="Date Placeholder 3"/>
          <p:cNvSpPr>
            <a:spLocks noGrp="1"/>
          </p:cNvSpPr>
          <p:nvPr>
            <p:ph type="dt"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EB3FD11-F4A1-4B36-A0F0-C667122A5EF3}"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3/17/2019</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Slide Number Placeholder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0A5DD0-1CB4-4EBD-9286-DD7038B1322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3908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C38013DA-8AF9-44BD-9586-1C50DC3FF90A}"/>
              </a:ext>
            </a:extLst>
          </p:cNvPr>
          <p:cNvSpPr>
            <a:spLocks noGrp="1" noRot="1" noChangeAspect="1"/>
          </p:cNvSpPr>
          <p:nvPr>
            <p:ph type="sldImg"/>
          </p:nvPr>
        </p:nvSpPr>
        <p:spPr>
          <a:ln/>
        </p:spPr>
      </p:sp>
      <p:sp>
        <p:nvSpPr>
          <p:cNvPr id="24578" name="Notes Placeholder 2">
            <a:extLst>
              <a:ext uri="{FF2B5EF4-FFF2-40B4-BE49-F238E27FC236}">
                <a16:creationId xmlns:a16="http://schemas.microsoft.com/office/drawing/2014/main" id="{392D7C02-E7D4-4178-ADE6-1F4BD12A2F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C38013DA-8AF9-44BD-9586-1C50DC3FF90A}"/>
              </a:ext>
            </a:extLst>
          </p:cNvPr>
          <p:cNvSpPr>
            <a:spLocks noGrp="1" noRot="1" noChangeAspect="1"/>
          </p:cNvSpPr>
          <p:nvPr>
            <p:ph type="sldImg"/>
          </p:nvPr>
        </p:nvSpPr>
        <p:spPr>
          <a:ln/>
        </p:spPr>
      </p:sp>
      <p:sp>
        <p:nvSpPr>
          <p:cNvPr id="24578" name="Notes Placeholder 2">
            <a:extLst>
              <a:ext uri="{FF2B5EF4-FFF2-40B4-BE49-F238E27FC236}">
                <a16:creationId xmlns:a16="http://schemas.microsoft.com/office/drawing/2014/main" id="{392D7C02-E7D4-4178-ADE6-1F4BD12A2F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ndParaRPr>
          </a:p>
        </p:txBody>
      </p:sp>
    </p:spTree>
    <p:extLst>
      <p:ext uri="{BB962C8B-B14F-4D97-AF65-F5344CB8AC3E}">
        <p14:creationId xmlns:p14="http://schemas.microsoft.com/office/powerpoint/2010/main" val="173969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C38013DA-8AF9-44BD-9586-1C50DC3FF90A}"/>
              </a:ext>
            </a:extLst>
          </p:cNvPr>
          <p:cNvSpPr>
            <a:spLocks noGrp="1" noRot="1" noChangeAspect="1"/>
          </p:cNvSpPr>
          <p:nvPr>
            <p:ph type="sldImg"/>
          </p:nvPr>
        </p:nvSpPr>
        <p:spPr>
          <a:ln/>
        </p:spPr>
      </p:sp>
      <p:sp>
        <p:nvSpPr>
          <p:cNvPr id="24578" name="Notes Placeholder 2">
            <a:extLst>
              <a:ext uri="{FF2B5EF4-FFF2-40B4-BE49-F238E27FC236}">
                <a16:creationId xmlns:a16="http://schemas.microsoft.com/office/drawing/2014/main" id="{392D7C02-E7D4-4178-ADE6-1F4BD12A2F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ndParaRPr>
          </a:p>
        </p:txBody>
      </p:sp>
    </p:spTree>
    <p:extLst>
      <p:ext uri="{BB962C8B-B14F-4D97-AF65-F5344CB8AC3E}">
        <p14:creationId xmlns:p14="http://schemas.microsoft.com/office/powerpoint/2010/main" val="1228215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C38013DA-8AF9-44BD-9586-1C50DC3FF90A}"/>
              </a:ext>
            </a:extLst>
          </p:cNvPr>
          <p:cNvSpPr>
            <a:spLocks noGrp="1" noRot="1" noChangeAspect="1"/>
          </p:cNvSpPr>
          <p:nvPr>
            <p:ph type="sldImg"/>
          </p:nvPr>
        </p:nvSpPr>
        <p:spPr>
          <a:ln/>
        </p:spPr>
      </p:sp>
      <p:sp>
        <p:nvSpPr>
          <p:cNvPr id="24578" name="Notes Placeholder 2">
            <a:extLst>
              <a:ext uri="{FF2B5EF4-FFF2-40B4-BE49-F238E27FC236}">
                <a16:creationId xmlns:a16="http://schemas.microsoft.com/office/drawing/2014/main" id="{392D7C02-E7D4-4178-ADE6-1F4BD12A2F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ndParaRPr>
          </a:p>
        </p:txBody>
      </p:sp>
    </p:spTree>
    <p:extLst>
      <p:ext uri="{BB962C8B-B14F-4D97-AF65-F5344CB8AC3E}">
        <p14:creationId xmlns:p14="http://schemas.microsoft.com/office/powerpoint/2010/main" val="3231894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697D8F"/>
                </a:solidFill>
                <a:effectLst/>
                <a:uLnTx/>
                <a:uFillTx/>
                <a:latin typeface="Georgia" pitchFamily="-111" charset="0"/>
                <a:ea typeface="ヒラギノ角ゴ Pro W3" pitchFamily="-111" charset="-128"/>
              </a:rPr>
              <a:t>The Rotary Foundation of RI established the Rotary Peace Centers Fellowship in 2002 to honor Paul Harris on the 50</a:t>
            </a:r>
            <a:r>
              <a:rPr kumimoji="0" lang="en-US" sz="1200" b="0" i="0" u="none" strike="noStrike" kern="1200" cap="none" spc="0" normalizeH="0" baseline="30000" noProof="0" dirty="0">
                <a:ln>
                  <a:noFill/>
                </a:ln>
                <a:solidFill>
                  <a:srgbClr val="697D8F"/>
                </a:solidFill>
                <a:effectLst/>
                <a:uLnTx/>
                <a:uFillTx/>
                <a:latin typeface="Georgia" pitchFamily="-111" charset="0"/>
                <a:ea typeface="ヒラギノ角ゴ Pro W3" pitchFamily="-111" charset="-128"/>
              </a:rPr>
              <a:t>th</a:t>
            </a:r>
            <a:r>
              <a:rPr kumimoji="0" lang="en-US" sz="1200" b="0" i="0" u="none" strike="noStrike" kern="1200" cap="none" spc="0" normalizeH="0" baseline="0" noProof="0" dirty="0">
                <a:ln>
                  <a:noFill/>
                </a:ln>
                <a:solidFill>
                  <a:srgbClr val="697D8F"/>
                </a:solidFill>
                <a:effectLst/>
                <a:uLnTx/>
                <a:uFillTx/>
                <a:latin typeface="Georgia" pitchFamily="-111" charset="0"/>
                <a:ea typeface="ヒラギノ角ゴ Pro W3" pitchFamily="-111" charset="-128"/>
              </a:rPr>
              <a:t> anniversary of his death. </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200" b="1" i="0" u="none" strike="noStrike" kern="1200" cap="none" spc="0" normalizeH="0" baseline="0" noProof="0" dirty="0">
              <a:ln>
                <a:noFill/>
              </a:ln>
              <a:solidFill>
                <a:srgbClr val="697D8F"/>
              </a:solidFill>
              <a:effectLst/>
              <a:uLnTx/>
              <a:uFillTx/>
              <a:latin typeface="Georgia" pitchFamily="-111" charset="0"/>
              <a:ea typeface="ヒラギノ角ゴ Pro W3" pitchFamily="-111" charset="-128"/>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697D8F"/>
                </a:solidFill>
                <a:effectLst/>
                <a:uLnTx/>
                <a:uFillTx/>
                <a:latin typeface="Georgia" pitchFamily="-111" charset="0"/>
                <a:ea typeface="ヒラギノ角ゴ Pro W3" pitchFamily="-111" charset="-128"/>
              </a:rPr>
              <a:t>The program has a vision of creating sustainable peace by building networks of peace builders and community leaders that are dedicated to preventing and resolving today’s global conflicts. </a:t>
            </a:r>
            <a:endParaRPr kumimoji="0" lang="en-US" sz="1200" b="0" i="0" u="none" strike="noStrike" kern="1200" cap="none" spc="0" normalizeH="0" baseline="0" noProof="0" dirty="0">
              <a:ln>
                <a:noFill/>
              </a:ln>
              <a:solidFill>
                <a:prstClr val="black"/>
              </a:solidFill>
              <a:effectLst/>
              <a:uLnTx/>
              <a:uFillTx/>
              <a:latin typeface="Georgia" pitchFamily="-111" charset="0"/>
              <a:ea typeface="ヒラギノ角ゴ Pro W3" pitchFamily="-111"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eorgia" pitchFamily="-111" charset="0"/>
              <a:ea typeface="ヒラギノ角ゴ Pro W3" pitchFamily="-111"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eorgia" pitchFamily="-111" charset="0"/>
                <a:ea typeface="ヒラギノ角ゴ Pro W3" pitchFamily="-111" charset="-128"/>
              </a:rPr>
              <a:t>Rotary funds some of the world’s most dedicated and brightest professionals to study at the Rotary Peace Centers. These fellows are committed to the advancement of peace, and often go on to serve as leaders in national governments, NGOs, the military, law enforcement, and international organizations such as the United Nations and World Bank.</a:t>
            </a:r>
          </a:p>
        </p:txBody>
      </p:sp>
    </p:spTree>
    <p:extLst>
      <p:ext uri="{BB962C8B-B14F-4D97-AF65-F5344CB8AC3E}">
        <p14:creationId xmlns:p14="http://schemas.microsoft.com/office/powerpoint/2010/main" val="3725288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lstStyle/>
          <a:p>
            <a:r>
              <a:rPr lang="en-US" altLang="en-US" dirty="0">
                <a:latin typeface="Arial" pitchFamily="34" charset="0"/>
                <a:ea typeface="ヒラギノ角ゴ Pro W3"/>
                <a:cs typeface="ヒラギノ角ゴ Pro W3"/>
              </a:rPr>
              <a:t>The program has two options for study:  the master’s degree program and the professional development certificate program.  Both are fully funded fellowships that offer opportunities for people at different stages in their career.</a:t>
            </a:r>
          </a:p>
          <a:p>
            <a:endParaRPr lang="en-US" altLang="en-US" dirty="0">
              <a:latin typeface="Arial" pitchFamily="34" charset="0"/>
              <a:ea typeface="ヒラギノ角ゴ Pro W3"/>
              <a:cs typeface="ヒラギノ角ゴ Pro W3"/>
            </a:endParaRPr>
          </a:p>
          <a:p>
            <a:pPr defTabSz="931774" eaLnBrk="1" fontAlgn="auto" hangingPunct="1">
              <a:spcBef>
                <a:spcPts val="0"/>
              </a:spcBef>
              <a:spcAft>
                <a:spcPts val="0"/>
              </a:spcAft>
              <a:defRPr/>
            </a:pPr>
            <a:r>
              <a:rPr lang="en-US" altLang="en-US" dirty="0">
                <a:latin typeface="Arial" pitchFamily="34" charset="0"/>
                <a:ea typeface="ヒラギノ角ゴ Pro W3"/>
                <a:cs typeface="ヒラギノ角ゴ Pro W3"/>
              </a:rPr>
              <a:t>The master’s degree is targeted toward professionals that are early in their career in peace and conflict resolution while the professional development certificate is targeted more toward mid- to upper-level professionals already working in the field of peace and conflict resolution.</a:t>
            </a:r>
          </a:p>
          <a:p>
            <a:pPr defTabSz="931774" eaLnBrk="1" fontAlgn="auto" hangingPunct="1">
              <a:spcBef>
                <a:spcPts val="0"/>
              </a:spcBef>
              <a:spcAft>
                <a:spcPts val="0"/>
              </a:spcAft>
              <a:defRPr/>
            </a:pPr>
            <a:endParaRPr lang="en-US" dirty="0">
              <a:latin typeface="Georgia" pitchFamily="-111" charset="0"/>
              <a:ea typeface="ヒラギノ角ゴ Pro W3" pitchFamily="-111" charset="-128"/>
            </a:endParaRPr>
          </a:p>
          <a:p>
            <a:r>
              <a:rPr lang="en-US" dirty="0">
                <a:latin typeface="Georgia" pitchFamily="-111" charset="0"/>
                <a:ea typeface="ヒラギノ角ゴ Pro W3" pitchFamily="-111" charset="-128"/>
              </a:rPr>
              <a:t>10 fellows are assigned to each of the 5 master’s program centers (50 in total). The length of the master’s study varies by university anywhere from 15-24 months. </a:t>
            </a:r>
            <a:r>
              <a:rPr lang="en-US" dirty="0"/>
              <a:t>Depending on the center, fellows can earn degrees in peace and conflict resolution, international law and development policy, public health, urban planning, and other related degrees.</a:t>
            </a:r>
            <a:endParaRPr lang="en-US" dirty="0">
              <a:latin typeface="Georgia" pitchFamily="-111" charset="0"/>
              <a:ea typeface="ヒラギノ角ゴ Pro W3" pitchFamily="-111" charset="-128"/>
            </a:endParaRPr>
          </a:p>
          <a:p>
            <a:endParaRPr lang="en-US" dirty="0">
              <a:latin typeface="Georgia" pitchFamily="-111" charset="0"/>
              <a:ea typeface="ヒラギノ角ゴ Pro W3" pitchFamily="-111" charset="-128"/>
            </a:endParaRPr>
          </a:p>
          <a:p>
            <a:r>
              <a:rPr lang="en-US" dirty="0">
                <a:latin typeface="Georgia" pitchFamily="-111" charset="0"/>
                <a:ea typeface="ヒラギノ角ゴ Pro W3" pitchFamily="-111" charset="-128"/>
              </a:rPr>
              <a:t>The remaining 50 students participate in the 3 month professional development certificate program in Thailand that takes place twice annually. </a:t>
            </a:r>
          </a:p>
          <a:p>
            <a:pPr defTabSz="931774" eaLnBrk="1" fontAlgn="auto" hangingPunct="1">
              <a:spcBef>
                <a:spcPts val="0"/>
              </a:spcBef>
              <a:spcAft>
                <a:spcPts val="0"/>
              </a:spcAft>
              <a:defRPr/>
            </a:pPr>
            <a:endParaRPr lang="en-US" dirty="0">
              <a:latin typeface="Georgia" pitchFamily="-111" charset="0"/>
              <a:ea typeface="ヒラギノ角ゴ Pro W3" pitchFamily="-111" charset="-128"/>
            </a:endParaRPr>
          </a:p>
          <a:p>
            <a:r>
              <a:rPr lang="en-US" dirty="0">
                <a:latin typeface="Georgia" pitchFamily="-111" charset="0"/>
                <a:ea typeface="ヒラギノ角ゴ Pro W3" pitchFamily="-111" charset="-128"/>
              </a:rPr>
              <a:t>The two program offerings were created to offer both aspiring younger professionals as well as experienced professional with varied educational opportunities to further their careers in peace and conflict resolution.</a:t>
            </a:r>
            <a:endParaRPr lang="en-US" dirty="0">
              <a:latin typeface="+mn-lt"/>
              <a:ea typeface="+mn-ea"/>
              <a:cs typeface="+mn-cs"/>
            </a:endParaRPr>
          </a:p>
        </p:txBody>
      </p:sp>
    </p:spTree>
    <p:extLst>
      <p:ext uri="{BB962C8B-B14F-4D97-AF65-F5344CB8AC3E}">
        <p14:creationId xmlns:p14="http://schemas.microsoft.com/office/powerpoint/2010/main" val="97161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lstStyle/>
          <a:p>
            <a:r>
              <a:rPr lang="en-US" dirty="0">
                <a:latin typeface="Georgia" pitchFamily="-111" charset="0"/>
                <a:ea typeface="ヒラギノ角ゴ Pro W3" pitchFamily="-111" charset="-128"/>
              </a:rPr>
              <a:t>Currently there are six Rotary Peace Centers at seven universities around the world. Each Rotary Peace Center offers a unique curriculum and field-based learning opportunities that examine peace and conflict theory through various frameworks. </a:t>
            </a:r>
          </a:p>
          <a:p>
            <a:endParaRPr lang="en-US" dirty="0">
              <a:latin typeface="Georgia" pitchFamily="-111" charset="0"/>
              <a:ea typeface="ヒラギノ角ゴ Pro W3" pitchFamily="-111" charset="-128"/>
            </a:endParaRPr>
          </a:p>
          <a:p>
            <a:r>
              <a:rPr lang="en-US" dirty="0">
                <a:latin typeface="Georgia" pitchFamily="-111" charset="0"/>
                <a:ea typeface="ヒラギノ角ゴ Pro W3" pitchFamily="-111" charset="-128"/>
              </a:rPr>
              <a:t>Five of the centers offer master’s level degrees in a range of disciplines related to peace and security and those are:</a:t>
            </a:r>
          </a:p>
          <a:p>
            <a:endParaRPr lang="en-US" dirty="0">
              <a:latin typeface="Georgia" pitchFamily="-111" charset="0"/>
              <a:ea typeface="ヒラギノ角ゴ Pro W3" pitchFamily="-111" charset="-128"/>
            </a:endParaRPr>
          </a:p>
          <a:p>
            <a:pPr marL="228600" indent="-228600">
              <a:buFont typeface="+mj-lt"/>
              <a:buAutoNum type="arabicPeriod"/>
            </a:pPr>
            <a:r>
              <a:rPr lang="en-US" dirty="0">
                <a:latin typeface="Georgia" pitchFamily="-111" charset="0"/>
                <a:ea typeface="ヒラギノ角ゴ Pro W3" pitchFamily="-111" charset="-128"/>
              </a:rPr>
              <a:t>Joint program at Duke University and the University of North Carolina-Chapel Hill in the United States</a:t>
            </a:r>
          </a:p>
          <a:p>
            <a:pPr marL="228600" indent="-228600">
              <a:buFont typeface="+mj-lt"/>
              <a:buAutoNum type="arabicPeriod"/>
            </a:pPr>
            <a:r>
              <a:rPr lang="en-US" dirty="0">
                <a:latin typeface="Georgia" pitchFamily="-111" charset="0"/>
                <a:ea typeface="ヒラギノ角ゴ Pro W3" pitchFamily="-111" charset="-128"/>
              </a:rPr>
              <a:t>University of Bradford in England</a:t>
            </a:r>
          </a:p>
          <a:p>
            <a:pPr marL="228600" indent="-228600">
              <a:buFont typeface="+mj-lt"/>
              <a:buAutoNum type="arabicPeriod"/>
            </a:pPr>
            <a:r>
              <a:rPr lang="en-US" dirty="0">
                <a:latin typeface="Georgia" pitchFamily="-111" charset="0"/>
                <a:ea typeface="ヒラギノ角ゴ Pro W3" pitchFamily="-111" charset="-128"/>
              </a:rPr>
              <a:t>Uppsala University in Sweden</a:t>
            </a:r>
          </a:p>
          <a:p>
            <a:pPr marL="228600" indent="-228600">
              <a:buFont typeface="+mj-lt"/>
              <a:buAutoNum type="arabicPeriod"/>
            </a:pPr>
            <a:r>
              <a:rPr lang="en-US" dirty="0">
                <a:latin typeface="Georgia" pitchFamily="-111" charset="0"/>
                <a:ea typeface="ヒラギノ角ゴ Pro W3" pitchFamily="-111" charset="-128"/>
              </a:rPr>
              <a:t>International Christian University in Japan</a:t>
            </a:r>
          </a:p>
          <a:p>
            <a:pPr marL="228600" indent="-228600">
              <a:buFont typeface="+mj-lt"/>
              <a:buAutoNum type="arabicPeriod"/>
            </a:pPr>
            <a:r>
              <a:rPr lang="en-US" dirty="0">
                <a:latin typeface="Georgia" pitchFamily="-111" charset="0"/>
                <a:ea typeface="ヒラギノ角ゴ Pro W3" pitchFamily="-111" charset="-128"/>
              </a:rPr>
              <a:t>University of Queensland in Australia</a:t>
            </a:r>
          </a:p>
          <a:p>
            <a:endParaRPr lang="en-US" dirty="0">
              <a:latin typeface="Georgia" pitchFamily="-111" charset="0"/>
              <a:ea typeface="ヒラギノ角ゴ Pro W3" pitchFamily="-111" charset="-128"/>
            </a:endParaRPr>
          </a:p>
          <a:p>
            <a:r>
              <a:rPr lang="en-US" dirty="0">
                <a:latin typeface="Arial" charset="0"/>
                <a:ea typeface="ヒラギノ角ゴ Pro W3" pitchFamily="-111" charset="-128"/>
              </a:rPr>
              <a:t>In addition to the 5 centers where fellows study for a master’s degree, there is also a 3 month </a:t>
            </a:r>
            <a:r>
              <a:rPr lang="en-US" dirty="0">
                <a:latin typeface="Georgia" pitchFamily="-111" charset="0"/>
                <a:ea typeface="ヒラギノ角ゴ Pro W3" pitchFamily="-111" charset="-128"/>
              </a:rPr>
              <a:t>professional development certificate in peace and conflict studies at the center at </a:t>
            </a:r>
            <a:r>
              <a:rPr lang="en-US" dirty="0" err="1">
                <a:latin typeface="Georgia" pitchFamily="-111" charset="0"/>
                <a:ea typeface="ヒラギノ角ゴ Pro W3" pitchFamily="-111" charset="-128"/>
              </a:rPr>
              <a:t>Chulalongkorn</a:t>
            </a:r>
            <a:r>
              <a:rPr lang="en-US" dirty="0">
                <a:latin typeface="Georgia" pitchFamily="-111" charset="0"/>
                <a:ea typeface="ヒラギノ角ゴ Pro W3" pitchFamily="-111" charset="-128"/>
              </a:rPr>
              <a:t> University in Bangkok, Thailand.</a:t>
            </a:r>
            <a:endParaRPr lang="en-US" dirty="0"/>
          </a:p>
        </p:txBody>
      </p:sp>
    </p:spTree>
    <p:extLst>
      <p:ext uri="{BB962C8B-B14F-4D97-AF65-F5344CB8AC3E}">
        <p14:creationId xmlns:p14="http://schemas.microsoft.com/office/powerpoint/2010/main" val="2818792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lstStyle/>
          <a:p>
            <a:r>
              <a:rPr lang="en-US" dirty="0"/>
              <a:t>95% of program</a:t>
            </a:r>
            <a:r>
              <a:rPr lang="en-US" baseline="0" dirty="0"/>
              <a:t> alumni</a:t>
            </a:r>
            <a:r>
              <a:rPr lang="en-US" dirty="0"/>
              <a:t> work in areas related to peace and conflict resolution. </a:t>
            </a:r>
            <a:r>
              <a:rPr lang="en-US" sz="1200" kern="1200" dirty="0">
                <a:solidFill>
                  <a:schemeClr val="tx1"/>
                </a:solidFill>
                <a:effectLst/>
                <a:latin typeface="Arial" pitchFamily="-107" charset="0"/>
                <a:ea typeface="ヒラギノ角ゴ Pro W3" pitchFamily="-107" charset="-128"/>
                <a:cs typeface="ヒラギノ角ゴ Pro W3" pitchFamily="-107" charset="-128"/>
              </a:rPr>
              <a:t>38% work with NGO’s and peace-related organizations, 20% with government agencies,</a:t>
            </a:r>
            <a:r>
              <a:rPr lang="en-US" sz="1200" kern="1200" baseline="0" dirty="0">
                <a:solidFill>
                  <a:schemeClr val="tx1"/>
                </a:solidFill>
                <a:effectLst/>
                <a:latin typeface="Arial" pitchFamily="-107" charset="0"/>
                <a:ea typeface="ヒラギノ角ゴ Pro W3" pitchFamily="-107" charset="-128"/>
                <a:cs typeface="ヒラギノ角ゴ Pro W3" pitchFamily="-107" charset="-128"/>
              </a:rPr>
              <a:t> 18% either in a teaching role or pursuing advanced degrees, 7% working with UN agencies. </a:t>
            </a:r>
            <a:endParaRPr lang="en-US" sz="1200" kern="1200" dirty="0">
              <a:solidFill>
                <a:schemeClr val="tx1"/>
              </a:solidFill>
              <a:effectLst/>
              <a:latin typeface="Arial" pitchFamily="-107" charset="0"/>
              <a:ea typeface="ヒラギノ角ゴ Pro W3" pitchFamily="-107" charset="-128"/>
              <a:cs typeface="ヒラギノ角ゴ Pro W3" pitchFamily="-107" charset="-128"/>
            </a:endParaRPr>
          </a:p>
          <a:p>
            <a:endParaRPr lang="en-US" sz="1200" kern="1200" dirty="0">
              <a:solidFill>
                <a:schemeClr val="tx1"/>
              </a:solidFill>
              <a:effectLst/>
              <a:latin typeface="Arial" pitchFamily="-107" charset="0"/>
              <a:ea typeface="ヒラギノ角ゴ Pro W3" pitchFamily="-107" charset="-128"/>
              <a:cs typeface="ヒラギノ角ゴ Pro W3" pitchFamily="-10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Some examples of what peace fellows are doing include working as a </a:t>
            </a:r>
            <a:r>
              <a:rPr lang="en-US" dirty="0">
                <a:effectLst>
                  <a:outerShdw blurRad="38100" dist="38100" dir="2700000" algn="tl">
                    <a:srgbClr val="C0C0C0"/>
                  </a:outerShdw>
                </a:effectLst>
              </a:rPr>
              <a:t>World Bank analyst, a Media monitoring analyst for NATO, and a Civil affairs officer with the UN mission in Nepal</a:t>
            </a:r>
            <a:r>
              <a:rPr lang="en-US" baseline="0" dirty="0">
                <a:effectLst>
                  <a:outerShdw blurRad="38100" dist="38100" dir="2700000" algn="tl">
                    <a:srgbClr val="C0C0C0"/>
                  </a:outerShdw>
                </a:effectLst>
              </a:rPr>
              <a:t>.</a:t>
            </a:r>
            <a:endParaRPr lang="en-US" dirty="0">
              <a:effectLst>
                <a:outerShdw blurRad="38100" dist="38100" dir="2700000" algn="tl">
                  <a:srgbClr val="C0C0C0"/>
                </a:outerShdw>
              </a:effectLst>
            </a:endParaRPr>
          </a:p>
        </p:txBody>
      </p:sp>
    </p:spTree>
    <p:extLst>
      <p:ext uri="{BB962C8B-B14F-4D97-AF65-F5344CB8AC3E}">
        <p14:creationId xmlns:p14="http://schemas.microsoft.com/office/powerpoint/2010/main" val="3363296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79777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7B2F22-A006-46E0-BE9A-2082BCB7CDF4}"/>
              </a:ext>
            </a:extLst>
          </p:cNvPr>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5">
            <a:extLst>
              <a:ext uri="{FF2B5EF4-FFF2-40B4-BE49-F238E27FC236}">
                <a16:creationId xmlns:a16="http://schemas.microsoft.com/office/drawing/2014/main" id="{4A72DEC3-9EB2-4680-B412-6A6D5D10960C}"/>
              </a:ext>
            </a:extLst>
          </p:cNvPr>
          <p:cNvSpPr>
            <a:spLocks noChangeArrowheads="1"/>
          </p:cNvSpPr>
          <p:nvPr/>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027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9FC31C-3A44-4FCC-92D6-CC21A46561B6}"/>
              </a:ext>
            </a:extLst>
          </p:cNvPr>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5">
            <a:extLst>
              <a:ext uri="{FF2B5EF4-FFF2-40B4-BE49-F238E27FC236}">
                <a16:creationId xmlns:a16="http://schemas.microsoft.com/office/drawing/2014/main" id="{0626DA49-0ADE-4A48-A7A0-0C07D3274859}"/>
              </a:ext>
            </a:extLst>
          </p:cNvPr>
          <p:cNvSpPr>
            <a:spLocks noChangeArrowheads="1"/>
          </p:cNvSpPr>
          <p:nvPr/>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5055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662285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13647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6718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9619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680278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36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765256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702168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39214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194710"/>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647571"/>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819400"/>
            <a:ext cx="9144000" cy="838200"/>
          </a:xfrm>
          <a:prstGeom prst="rect">
            <a:avLst/>
          </a:prstGeom>
          <a:noFill/>
          <a:effectLst/>
        </p:spPr>
        <p:txBody>
          <a:bodyPr lIns="91440" tIns="45720" rIns="91440" bIns="45720" anchor="t" anchorCtr="0">
            <a:noAutofit/>
          </a:bodyPr>
          <a:lstStyle>
            <a:lvl1pPr algn="ctr">
              <a:defRPr sz="4400" b="1" i="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410018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3EB60D79-57B5-4712-A1E8-79169C0644D3}"/>
              </a:ext>
            </a:extLst>
          </p:cNvPr>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4">
            <a:extLst>
              <a:ext uri="{FF2B5EF4-FFF2-40B4-BE49-F238E27FC236}">
                <a16:creationId xmlns:a16="http://schemas.microsoft.com/office/drawing/2014/main" id="{4D8888A3-186B-4FC1-A034-FBDD540343ED}"/>
              </a:ext>
            </a:extLst>
          </p:cNvPr>
          <p:cNvSpPr>
            <a:spLocks noChangeArrowheads="1"/>
          </p:cNvSpPr>
          <p:nvPr/>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908573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C3F75ABD-2E49-4F86-863F-C6F78DC48190}"/>
              </a:ext>
            </a:extLst>
          </p:cNvPr>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4">
            <a:extLst>
              <a:ext uri="{FF2B5EF4-FFF2-40B4-BE49-F238E27FC236}">
                <a16:creationId xmlns:a16="http://schemas.microsoft.com/office/drawing/2014/main" id="{CE19966A-7CC1-4AF7-9C14-FC4F0ED4F771}"/>
              </a:ext>
            </a:extLst>
          </p:cNvPr>
          <p:cNvSpPr>
            <a:spLocks noChangeArrowheads="1"/>
          </p:cNvSpPr>
          <p:nvPr/>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134457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28562F55-FF7C-43D1-88C2-A70CAC2C8537}"/>
              </a:ext>
            </a:extLst>
          </p:cNvPr>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4">
            <a:extLst>
              <a:ext uri="{FF2B5EF4-FFF2-40B4-BE49-F238E27FC236}">
                <a16:creationId xmlns:a16="http://schemas.microsoft.com/office/drawing/2014/main" id="{9B91488B-D6B3-4EC7-B306-8253647E8EAB}"/>
              </a:ext>
            </a:extLst>
          </p:cNvPr>
          <p:cNvSpPr>
            <a:spLocks noChangeArrowheads="1"/>
          </p:cNvSpPr>
          <p:nvPr/>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07033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591DCB23-5F6A-46EE-B9A0-D54E60F821DE}"/>
              </a:ext>
            </a:extLst>
          </p:cNvPr>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4">
            <a:extLst>
              <a:ext uri="{FF2B5EF4-FFF2-40B4-BE49-F238E27FC236}">
                <a16:creationId xmlns:a16="http://schemas.microsoft.com/office/drawing/2014/main" id="{27927279-A80A-4D1C-8E9F-31A465846FE4}"/>
              </a:ext>
            </a:extLst>
          </p:cNvPr>
          <p:cNvSpPr>
            <a:spLocks noChangeArrowheads="1"/>
          </p:cNvSpPr>
          <p:nvPr/>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677752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1634585D-ECBC-40D4-B098-EF45CA3EE3FB}"/>
              </a:ext>
            </a:extLst>
          </p:cNvPr>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4">
            <a:extLst>
              <a:ext uri="{FF2B5EF4-FFF2-40B4-BE49-F238E27FC236}">
                <a16:creationId xmlns:a16="http://schemas.microsoft.com/office/drawing/2014/main" id="{0C13EC6F-AA28-4209-B9D5-1318A71505FA}"/>
              </a:ext>
            </a:extLst>
          </p:cNvPr>
          <p:cNvSpPr>
            <a:spLocks noChangeArrowheads="1"/>
          </p:cNvSpPr>
          <p:nvPr/>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892828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1D9DB86C-2291-4DAA-8661-0D4FE8695E28}"/>
              </a:ext>
            </a:extLst>
          </p:cNvPr>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0786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464605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47061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9372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411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F2D11F-C692-4E3A-A16D-77E7D7011247}"/>
              </a:ext>
            </a:extLst>
          </p:cNvPr>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5">
            <a:extLst>
              <a:ext uri="{FF2B5EF4-FFF2-40B4-BE49-F238E27FC236}">
                <a16:creationId xmlns:a16="http://schemas.microsoft.com/office/drawing/2014/main" id="{18B2DF70-AA87-4697-8C24-6C4C0B84E840}"/>
              </a:ext>
            </a:extLst>
          </p:cNvPr>
          <p:cNvSpPr>
            <a:spLocks noChangeArrowheads="1"/>
          </p:cNvSpPr>
          <p:nvPr/>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657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317D7F-C574-40A2-A608-39A0DA9595E7}"/>
              </a:ext>
            </a:extLst>
          </p:cNvPr>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5">
            <a:extLst>
              <a:ext uri="{FF2B5EF4-FFF2-40B4-BE49-F238E27FC236}">
                <a16:creationId xmlns:a16="http://schemas.microsoft.com/office/drawing/2014/main" id="{99320CEA-957A-49D1-A622-4A0B65FFC967}"/>
              </a:ext>
            </a:extLst>
          </p:cNvPr>
          <p:cNvSpPr>
            <a:spLocks noChangeArrowheads="1"/>
          </p:cNvSpPr>
          <p:nvPr/>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1825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4AC1D3-B013-4BE7-8BCD-7C50CEF7A476}"/>
              </a:ext>
            </a:extLst>
          </p:cNvPr>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5">
            <a:extLst>
              <a:ext uri="{FF2B5EF4-FFF2-40B4-BE49-F238E27FC236}">
                <a16:creationId xmlns:a16="http://schemas.microsoft.com/office/drawing/2014/main" id="{8DC56131-FD86-4D58-9D99-E9DBCCA201D3}"/>
              </a:ext>
            </a:extLst>
          </p:cNvPr>
          <p:cNvSpPr>
            <a:spLocks noChangeArrowheads="1"/>
          </p:cNvSpPr>
          <p:nvPr/>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5601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2413B7-328D-450F-B69B-009E5AEA341B}"/>
              </a:ext>
            </a:extLst>
          </p:cNvPr>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pic>
        <p:nvPicPr>
          <p:cNvPr id="1027" name="Picture 3">
            <a:extLst>
              <a:ext uri="{FF2B5EF4-FFF2-40B4-BE49-F238E27FC236}">
                <a16:creationId xmlns:a16="http://schemas.microsoft.com/office/drawing/2014/main" id="{C1435A6E-5B88-4AB9-9337-1E402C35CC9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0375" y="6165850"/>
            <a:ext cx="121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FCAA0341-7F74-4AF8-8F9A-6DA11BC1606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Lst>
  <p:hf sldNum="0" hdr="0" dt="0"/>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fontAlgn="base">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fontAlgn="base">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fontAlgn="base">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fontAlgn="base">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931294-505C-4442-A3D9-485A16A16EBB}"/>
              </a:ext>
            </a:extLst>
          </p:cNvPr>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en-US" altLang="nb-NO" sz="900">
                <a:solidFill>
                  <a:srgbClr val="BCBDC0"/>
                </a:solidFill>
                <a:latin typeface="Arial Narrow" panose="020B0606020202030204" pitchFamily="34" charset="0"/>
              </a:rPr>
              <a:t>TITLE  |  </a:t>
            </a:r>
            <a:fld id="{60C00D4F-10B4-4D58-A1BD-F3EC7D2AC953}" type="slidenum">
              <a:rPr lang="en-US" altLang="nb-NO" sz="900">
                <a:solidFill>
                  <a:srgbClr val="BCBDC0"/>
                </a:solidFill>
                <a:latin typeface="Arial Narrow" panose="020B0606020202030204" pitchFamily="34" charset="0"/>
              </a:rPr>
              <a:pPr algn="r"/>
              <a:t>‹#›</a:t>
            </a:fld>
            <a:r>
              <a:rPr lang="en-US" altLang="nb-NO" sz="900">
                <a:solidFill>
                  <a:srgbClr val="BCBDC0"/>
                </a:solidFill>
                <a:latin typeface="Arial Narrow" panose="020B0606020202030204" pitchFamily="34" charset="0"/>
              </a:rPr>
              <a:t>  </a:t>
            </a:r>
            <a:endParaRPr lang="en-US" altLang="nb-NO" sz="900">
              <a:solidFill>
                <a:srgbClr val="958D85"/>
              </a:solidFill>
              <a:latin typeface="Arial Narrow" panose="020B0606020202030204" pitchFamily="34" charset="0"/>
            </a:endParaRPr>
          </a:p>
        </p:txBody>
      </p:sp>
      <p:pic>
        <p:nvPicPr>
          <p:cNvPr id="2051" name="Picture 5">
            <a:extLst>
              <a:ext uri="{FF2B5EF4-FFF2-40B4-BE49-F238E27FC236}">
                <a16:creationId xmlns:a16="http://schemas.microsoft.com/office/drawing/2014/main" id="{F50D157F-8E3F-473D-AB39-088AD63E7DF1}"/>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58788" y="6299200"/>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90" r:id="rId14"/>
    <p:sldLayoutId id="2147483991" r:id="rId15"/>
    <p:sldLayoutId id="2147483998" r:id="rId16"/>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A6FCA5-5288-40C2-B85D-D86D75BC7162}"/>
              </a:ext>
            </a:extLst>
          </p:cNvPr>
          <p:cNvSpPr txBox="1"/>
          <p:nvPr/>
        </p:nvSpPr>
        <p:spPr>
          <a:xfrm>
            <a:off x="7162800" y="6477000"/>
            <a:ext cx="15240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en-US" altLang="nb-NO" sz="900">
                <a:solidFill>
                  <a:srgbClr val="BCBDC0"/>
                </a:solidFill>
                <a:latin typeface="Arial Narrow" panose="020B0606020202030204" pitchFamily="34" charset="0"/>
              </a:rPr>
              <a:t>TITLE |  </a:t>
            </a:r>
            <a:fld id="{227D885B-68A2-44DF-8B91-7774435ED4CE}" type="slidenum">
              <a:rPr lang="en-US" altLang="nb-NO" sz="900">
                <a:solidFill>
                  <a:srgbClr val="BCBDC0"/>
                </a:solidFill>
                <a:latin typeface="Arial Narrow" panose="020B0606020202030204" pitchFamily="34" charset="0"/>
              </a:rPr>
              <a:pPr algn="r"/>
              <a:t>‹#›</a:t>
            </a:fld>
            <a:r>
              <a:rPr lang="en-US" altLang="nb-NO" sz="900">
                <a:solidFill>
                  <a:srgbClr val="BCBDC0"/>
                </a:solidFill>
                <a:latin typeface="Arial Narrow" panose="020B0606020202030204" pitchFamily="34" charset="0"/>
              </a:rPr>
              <a:t>  </a:t>
            </a:r>
            <a:endParaRPr lang="en-US" altLang="nb-NO" sz="900">
              <a:solidFill>
                <a:srgbClr val="958D85"/>
              </a:solidFill>
              <a:latin typeface="Arial Narrow" panose="020B0606020202030204" pitchFamily="34" charset="0"/>
            </a:endParaRPr>
          </a:p>
        </p:txBody>
      </p:sp>
      <p:pic>
        <p:nvPicPr>
          <p:cNvPr id="8195" name="Picture 3">
            <a:extLst>
              <a:ext uri="{FF2B5EF4-FFF2-40B4-BE49-F238E27FC236}">
                <a16:creationId xmlns:a16="http://schemas.microsoft.com/office/drawing/2014/main" id="{23EEDDA7-55DA-4F21-8199-EE52D9B3628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299200"/>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CB9074-911A-4F01-8F69-0BAE63B7E266}"/>
              </a:ext>
            </a:extLst>
          </p:cNvPr>
          <p:cNvSpPr>
            <a:spLocks noChangeArrowheads="1"/>
          </p:cNvSpPr>
          <p:nvPr/>
        </p:nvSpPr>
        <p:spPr bwMode="auto">
          <a:xfrm>
            <a:off x="-381000" y="3429000"/>
            <a:ext cx="9753600" cy="9906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17411" name="Rectangle 10">
            <a:extLst>
              <a:ext uri="{FF2B5EF4-FFF2-40B4-BE49-F238E27FC236}">
                <a16:creationId xmlns:a16="http://schemas.microsoft.com/office/drawing/2014/main" id="{038969CF-8807-4C22-8617-47DCB4523BD6}"/>
              </a:ext>
            </a:extLst>
          </p:cNvPr>
          <p:cNvSpPr txBox="1">
            <a:spLocks noChangeArrowheads="1"/>
          </p:cNvSpPr>
          <p:nvPr/>
        </p:nvSpPr>
        <p:spPr bwMode="auto">
          <a:xfrm>
            <a:off x="457200" y="3581400"/>
            <a:ext cx="685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defTabSz="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Aft>
                <a:spcPts val="2400"/>
              </a:spcAft>
            </a:pPr>
            <a:r>
              <a:rPr lang="en-US" altLang="nb-NO" sz="4400" dirty="0">
                <a:solidFill>
                  <a:schemeClr val="bg1"/>
                </a:solidFill>
                <a:latin typeface="Comic Sans MS" panose="030F0702030302020204" pitchFamily="66" charset="0"/>
              </a:rPr>
              <a:t>The Rotary Foundation</a:t>
            </a:r>
          </a:p>
          <a:p>
            <a:pPr eaLnBrk="1" hangingPunct="1"/>
            <a:r>
              <a:rPr lang="en-US" altLang="nb-NO" sz="2000" dirty="0">
                <a:solidFill>
                  <a:srgbClr val="01B4E7"/>
                </a:solidFill>
                <a:latin typeface="Georgia" panose="02040502050405020303" pitchFamily="18" charset="0"/>
              </a:rPr>
              <a:t>PETS</a:t>
            </a:r>
          </a:p>
          <a:p>
            <a:pPr eaLnBrk="1" hangingPunct="1"/>
            <a:r>
              <a:rPr lang="en-US" altLang="nb-NO" sz="2000" dirty="0" err="1">
                <a:solidFill>
                  <a:srgbClr val="01B4E7"/>
                </a:solidFill>
                <a:latin typeface="Georgia"/>
                <a:ea typeface="MS PGothic"/>
              </a:rPr>
              <a:t>Vettre</a:t>
            </a:r>
            <a:r>
              <a:rPr lang="en-US" altLang="nb-NO" sz="2000" dirty="0">
                <a:solidFill>
                  <a:srgbClr val="01B4E7"/>
                </a:solidFill>
                <a:latin typeface="Georgia"/>
                <a:ea typeface="MS PGothic"/>
              </a:rPr>
              <a:t> </a:t>
            </a:r>
            <a:r>
              <a:rPr lang="en-US" altLang="nb-NO" sz="2000" dirty="0" err="1">
                <a:solidFill>
                  <a:srgbClr val="01B4E7"/>
                </a:solidFill>
                <a:latin typeface="Georgia"/>
                <a:ea typeface="MS PGothic"/>
              </a:rPr>
              <a:t>Hotell</a:t>
            </a:r>
            <a:r>
              <a:rPr lang="en-US" altLang="nb-NO" sz="2000" dirty="0">
                <a:solidFill>
                  <a:srgbClr val="01B4E7"/>
                </a:solidFill>
                <a:latin typeface="Georgia"/>
                <a:ea typeface="MS PGothic"/>
              </a:rPr>
              <a:t>, 16-17 mars 2019</a:t>
            </a:r>
            <a:br>
              <a:rPr lang="en-US" altLang="nb-NO" sz="2000" dirty="0">
                <a:solidFill>
                  <a:srgbClr val="01B4E7"/>
                </a:solidFill>
                <a:latin typeface="Georgia"/>
                <a:ea typeface="MS PGothic"/>
              </a:rPr>
            </a:br>
            <a:r>
              <a:rPr lang="en-US" altLang="nb-NO" sz="2000" dirty="0">
                <a:solidFill>
                  <a:srgbClr val="01B4E7"/>
                </a:solidFill>
                <a:latin typeface="Georgia"/>
                <a:ea typeface="MS PGothic"/>
              </a:rPr>
              <a:t>Trygve Danielsen DRFC</a:t>
            </a:r>
            <a:br>
              <a:rPr lang="en-US" altLang="nb-NO" sz="2000" dirty="0">
                <a:solidFill>
                  <a:srgbClr val="01B4E7"/>
                </a:solidFill>
                <a:latin typeface="Georgia"/>
                <a:ea typeface="MS PGothic"/>
              </a:rPr>
            </a:br>
            <a:r>
              <a:rPr lang="en-US" altLang="nb-NO" sz="2000" dirty="0" err="1">
                <a:solidFill>
                  <a:srgbClr val="01B4E7"/>
                </a:solidFill>
                <a:latin typeface="Georgia"/>
                <a:ea typeface="MS PGothic"/>
              </a:rPr>
              <a:t>Svein</a:t>
            </a:r>
            <a:r>
              <a:rPr lang="en-US" altLang="nb-NO" sz="2000" dirty="0">
                <a:solidFill>
                  <a:srgbClr val="01B4E7"/>
                </a:solidFill>
                <a:latin typeface="Georgia"/>
                <a:ea typeface="MS PGothic"/>
              </a:rPr>
              <a:t> </a:t>
            </a:r>
            <a:r>
              <a:rPr lang="en-US" altLang="nb-NO" sz="2000" dirty="0" err="1">
                <a:solidFill>
                  <a:srgbClr val="01B4E7"/>
                </a:solidFill>
                <a:latin typeface="Georgia"/>
                <a:ea typeface="MS PGothic"/>
              </a:rPr>
              <a:t>Eystein</a:t>
            </a:r>
            <a:r>
              <a:rPr lang="en-US" altLang="nb-NO" sz="2000" dirty="0">
                <a:solidFill>
                  <a:srgbClr val="01B4E7"/>
                </a:solidFill>
                <a:latin typeface="Georgia"/>
                <a:ea typeface="MS PGothic"/>
              </a:rPr>
              <a:t> Lindberg, </a:t>
            </a:r>
            <a:r>
              <a:rPr lang="en-US" altLang="nb-NO" sz="2000" dirty="0" err="1">
                <a:solidFill>
                  <a:srgbClr val="01B4E7"/>
                </a:solidFill>
                <a:latin typeface="Georgia"/>
                <a:ea typeface="MS PGothic"/>
              </a:rPr>
              <a:t>neste</a:t>
            </a:r>
            <a:r>
              <a:rPr lang="en-US" altLang="nb-NO" sz="2000" dirty="0">
                <a:solidFill>
                  <a:srgbClr val="01B4E7"/>
                </a:solidFill>
                <a:latin typeface="Georgia"/>
                <a:ea typeface="MS PGothic"/>
              </a:rPr>
              <a:t> DRFC</a:t>
            </a:r>
            <a:endParaRPr lang="en-US" altLang="nb-NO" sz="2000" dirty="0">
              <a:solidFill>
                <a:srgbClr val="01B4E7"/>
              </a:solidFill>
              <a:latin typeface="Georgia" panose="02040502050405020303" pitchFamily="18"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08110E10-BABC-4AA0-9639-C77E414A613D}"/>
              </a:ext>
            </a:extLst>
          </p:cNvPr>
          <p:cNvSpPr>
            <a:spLocks noGrp="1"/>
          </p:cNvSpPr>
          <p:nvPr>
            <p:ph type="title"/>
          </p:nvPr>
        </p:nvSpPr>
        <p:spPr>
          <a:xfrm>
            <a:off x="304800" y="457200"/>
            <a:ext cx="8839200" cy="533400"/>
          </a:xfrm>
        </p:spPr>
        <p:txBody>
          <a:bodyPr/>
          <a:lstStyle/>
          <a:p>
            <a:r>
              <a:rPr lang="nb-NO" dirty="0"/>
              <a:t>TILTAKSFONDET</a:t>
            </a:r>
          </a:p>
        </p:txBody>
      </p:sp>
      <p:sp>
        <p:nvSpPr>
          <p:cNvPr id="5" name="Plassholder for innhold 4">
            <a:extLst>
              <a:ext uri="{FF2B5EF4-FFF2-40B4-BE49-F238E27FC236}">
                <a16:creationId xmlns:a16="http://schemas.microsoft.com/office/drawing/2014/main" id="{34541CBF-4771-4514-8FB4-88E83934A88D}"/>
              </a:ext>
            </a:extLst>
          </p:cNvPr>
          <p:cNvSpPr>
            <a:spLocks noGrp="1"/>
          </p:cNvSpPr>
          <p:nvPr>
            <p:ph idx="1"/>
          </p:nvPr>
        </p:nvSpPr>
        <p:spPr/>
        <p:txBody>
          <a:bodyPr/>
          <a:lstStyle/>
          <a:p>
            <a:pPr marL="0" lvl="0" indent="0">
              <a:buNone/>
            </a:pPr>
            <a:r>
              <a:rPr lang="nb-NO" sz="2000" dirty="0"/>
              <a:t>  </a:t>
            </a:r>
          </a:p>
          <a:p>
            <a:pPr lvl="0"/>
            <a:endParaRPr lang="nb-NO" sz="2000" dirty="0"/>
          </a:p>
          <a:p>
            <a:pPr marL="0" lvl="0" indent="0" algn="ctr">
              <a:buNone/>
            </a:pPr>
            <a:r>
              <a:rPr lang="nb-NO" dirty="0"/>
              <a:t>TILTAKSFONDET</a:t>
            </a:r>
          </a:p>
          <a:p>
            <a:pPr marL="0" lvl="0" indent="0" algn="ctr">
              <a:buNone/>
            </a:pPr>
            <a:br>
              <a:rPr lang="nb-NO" dirty="0"/>
            </a:br>
            <a:r>
              <a:rPr lang="nb-NO" dirty="0"/>
              <a:t>	</a:t>
            </a:r>
            <a:r>
              <a:rPr lang="nb-NO" sz="2000" dirty="0"/>
              <a:t>Ikke en del av TRF, men midler distriktet har satt av i et fond og </a:t>
            </a:r>
            <a:br>
              <a:rPr lang="nb-NO" sz="2000" dirty="0"/>
            </a:br>
            <a:r>
              <a:rPr lang="nb-NO" sz="2000" dirty="0"/>
              <a:t>  hvor maksimalt 25% av fondet kan deles ut årlig.</a:t>
            </a:r>
            <a:br>
              <a:rPr lang="nb-NO" sz="2000" dirty="0"/>
            </a:br>
            <a:r>
              <a:rPr lang="nb-NO" sz="2000" dirty="0"/>
              <a:t>  Søknadsfrist 1.12 hvert år.</a:t>
            </a:r>
            <a:br>
              <a:rPr lang="nb-NO" sz="2000" dirty="0"/>
            </a:br>
            <a:br>
              <a:rPr lang="nb-NO" sz="2000" dirty="0"/>
            </a:br>
            <a:r>
              <a:rPr lang="nb-NO" sz="2000" dirty="0"/>
              <a:t>I Rotaryåret 2019-20 kan det deles over 200.000 kr. til lokale formål.</a:t>
            </a:r>
          </a:p>
          <a:p>
            <a:pPr lvl="0" algn="ctr"/>
            <a:endParaRPr lang="nb-NO" dirty="0"/>
          </a:p>
          <a:p>
            <a:endParaRPr lang="nb-NO" dirty="0"/>
          </a:p>
        </p:txBody>
      </p:sp>
    </p:spTree>
    <p:extLst>
      <p:ext uri="{BB962C8B-B14F-4D97-AF65-F5344CB8AC3E}">
        <p14:creationId xmlns:p14="http://schemas.microsoft.com/office/powerpoint/2010/main" val="1430608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54A1FC12-3C29-466E-8416-F5D676BE442D}"/>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nb-NO" dirty="0">
                <a:latin typeface="Arial Narrow" panose="020B0606020202030204" pitchFamily="34" charset="0"/>
              </a:rPr>
              <a:t>SKAL KOMITEEN KOMME TIL KLUBBENE ?</a:t>
            </a:r>
          </a:p>
        </p:txBody>
      </p:sp>
      <p:sp>
        <p:nvSpPr>
          <p:cNvPr id="6" name="TekstSylinder 5">
            <a:extLst>
              <a:ext uri="{FF2B5EF4-FFF2-40B4-BE49-F238E27FC236}">
                <a16:creationId xmlns:a16="http://schemas.microsoft.com/office/drawing/2014/main" id="{D70B5754-E2F8-4205-B997-9AE388F17261}"/>
              </a:ext>
            </a:extLst>
          </p:cNvPr>
          <p:cNvSpPr txBox="1"/>
          <p:nvPr/>
        </p:nvSpPr>
        <p:spPr>
          <a:xfrm>
            <a:off x="685800" y="1524000"/>
            <a:ext cx="6934975" cy="1200329"/>
          </a:xfrm>
          <a:prstGeom prst="rect">
            <a:avLst/>
          </a:prstGeom>
          <a:noFill/>
        </p:spPr>
        <p:txBody>
          <a:bodyPr wrap="none" rtlCol="0">
            <a:spAutoFit/>
          </a:bodyPr>
          <a:lstStyle/>
          <a:p>
            <a:r>
              <a:rPr lang="nb-NO" dirty="0">
                <a:solidFill>
                  <a:srgbClr val="002060"/>
                </a:solidFill>
              </a:rPr>
              <a:t>Har du høstprogrammet klart?</a:t>
            </a:r>
            <a:br>
              <a:rPr lang="nb-NO" dirty="0">
                <a:solidFill>
                  <a:srgbClr val="002060"/>
                </a:solidFill>
              </a:rPr>
            </a:br>
            <a:r>
              <a:rPr lang="nb-NO" dirty="0">
                <a:solidFill>
                  <a:srgbClr val="002060"/>
                </a:solidFill>
              </a:rPr>
              <a:t>Vil klubben vite mer om The Rotary Foundation?</a:t>
            </a:r>
          </a:p>
          <a:p>
            <a:endParaRPr lang="nb-NO" dirty="0"/>
          </a:p>
        </p:txBody>
      </p:sp>
      <p:sp>
        <p:nvSpPr>
          <p:cNvPr id="7" name="TekstSylinder 6">
            <a:extLst>
              <a:ext uri="{FF2B5EF4-FFF2-40B4-BE49-F238E27FC236}">
                <a16:creationId xmlns:a16="http://schemas.microsoft.com/office/drawing/2014/main" id="{05D0ABA6-4073-4695-A1CB-B5C848714623}"/>
              </a:ext>
            </a:extLst>
          </p:cNvPr>
          <p:cNvSpPr txBox="1"/>
          <p:nvPr/>
        </p:nvSpPr>
        <p:spPr>
          <a:xfrm>
            <a:off x="914400" y="5667375"/>
            <a:ext cx="6380273" cy="461665"/>
          </a:xfrm>
          <a:prstGeom prst="rect">
            <a:avLst/>
          </a:prstGeom>
          <a:noFill/>
        </p:spPr>
        <p:txBody>
          <a:bodyPr wrap="none" rtlCol="0">
            <a:spAutoFit/>
          </a:bodyPr>
          <a:lstStyle/>
          <a:p>
            <a:r>
              <a:rPr lang="nb-NO" dirty="0">
                <a:solidFill>
                  <a:srgbClr val="002060"/>
                </a:solidFill>
              </a:rPr>
              <a:t>En eller flere av oss kommer gjerne på besøk</a:t>
            </a:r>
          </a:p>
        </p:txBody>
      </p:sp>
      <p:sp>
        <p:nvSpPr>
          <p:cNvPr id="9" name="Rektangel 8">
            <a:extLst>
              <a:ext uri="{FF2B5EF4-FFF2-40B4-BE49-F238E27FC236}">
                <a16:creationId xmlns:a16="http://schemas.microsoft.com/office/drawing/2014/main" id="{42C41141-C41C-401A-876E-121F89FEA07D}"/>
              </a:ext>
            </a:extLst>
          </p:cNvPr>
          <p:cNvSpPr/>
          <p:nvPr/>
        </p:nvSpPr>
        <p:spPr>
          <a:xfrm>
            <a:off x="8153400" y="6400800"/>
            <a:ext cx="6096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ED41ECBB-E7E0-4CD0-BEBF-E1C0FC902867}"/>
              </a:ext>
            </a:extLst>
          </p:cNvPr>
          <p:cNvPicPr>
            <a:picLocks noChangeAspect="1"/>
          </p:cNvPicPr>
          <p:nvPr/>
        </p:nvPicPr>
        <p:blipFill>
          <a:blip r:embed="rId3"/>
          <a:stretch>
            <a:fillRect/>
          </a:stretch>
        </p:blipFill>
        <p:spPr>
          <a:xfrm>
            <a:off x="1447800" y="1967021"/>
            <a:ext cx="5675850" cy="3785792"/>
          </a:xfrm>
          <a:prstGeom prst="rect">
            <a:avLst/>
          </a:prstGeom>
        </p:spPr>
      </p:pic>
      <p:sp>
        <p:nvSpPr>
          <p:cNvPr id="2" name="Rektangel 1">
            <a:extLst>
              <a:ext uri="{FF2B5EF4-FFF2-40B4-BE49-F238E27FC236}">
                <a16:creationId xmlns:a16="http://schemas.microsoft.com/office/drawing/2014/main" id="{F059AA32-2D5E-44A6-90EB-C4099AE72211}"/>
              </a:ext>
            </a:extLst>
          </p:cNvPr>
          <p:cNvSpPr/>
          <p:nvPr/>
        </p:nvSpPr>
        <p:spPr>
          <a:xfrm>
            <a:off x="228600" y="3352689"/>
            <a:ext cx="2209800" cy="707886"/>
          </a:xfrm>
          <a:prstGeom prst="rect">
            <a:avLst/>
          </a:prstGeom>
        </p:spPr>
        <p:txBody>
          <a:bodyPr wrap="square">
            <a:spAutoFit/>
          </a:bodyPr>
          <a:lstStyle/>
          <a:p>
            <a:pPr eaLnBrk="1" hangingPunct="1">
              <a:defRPr/>
            </a:pPr>
            <a:r>
              <a:rPr lang="nb-NO" sz="800" dirty="0"/>
              <a:t>Komite, vurdering District Grant</a:t>
            </a:r>
          </a:p>
          <a:p>
            <a:pPr marL="171450" indent="-171450" eaLnBrk="1" hangingPunct="1">
              <a:buFont typeface="Wingdings" panose="05000000000000000000" pitchFamily="2" charset="2"/>
              <a:buChar char="§"/>
              <a:defRPr/>
            </a:pPr>
            <a:r>
              <a:rPr lang="nb-NO" sz="800" dirty="0"/>
              <a:t>Distriktsguvernør</a:t>
            </a:r>
          </a:p>
          <a:p>
            <a:pPr marL="171450" indent="-171450" eaLnBrk="1" hangingPunct="1">
              <a:buFont typeface="Wingdings" panose="05000000000000000000" pitchFamily="2" charset="2"/>
              <a:buChar char="§"/>
              <a:defRPr/>
            </a:pPr>
            <a:r>
              <a:rPr lang="nb-NO" sz="800" dirty="0"/>
              <a:t>Leder TRF komite</a:t>
            </a:r>
          </a:p>
          <a:p>
            <a:pPr marL="171450" indent="-171450" eaLnBrk="1" hangingPunct="1">
              <a:buFont typeface="Wingdings" panose="05000000000000000000" pitchFamily="2" charset="2"/>
              <a:buChar char="§"/>
              <a:defRPr/>
            </a:pPr>
            <a:r>
              <a:rPr lang="nb-NO" sz="800" dirty="0"/>
              <a:t>Leder Sub-komite Grants</a:t>
            </a:r>
          </a:p>
          <a:p>
            <a:pPr marL="171450" indent="-171450" eaLnBrk="1" hangingPunct="1">
              <a:buFont typeface="Wingdings" panose="05000000000000000000" pitchFamily="2" charset="2"/>
              <a:buChar char="§"/>
              <a:defRPr/>
            </a:pPr>
            <a:r>
              <a:rPr lang="nb-NO" sz="800" dirty="0"/>
              <a:t>DGE</a:t>
            </a:r>
          </a:p>
        </p:txBody>
      </p:sp>
    </p:spTree>
    <p:extLst>
      <p:ext uri="{BB962C8B-B14F-4D97-AF65-F5344CB8AC3E}">
        <p14:creationId xmlns:p14="http://schemas.microsoft.com/office/powerpoint/2010/main" val="320708935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Rotary Peace Centers </a:t>
            </a:r>
            <a:r>
              <a:rPr lang="en-US" sz="2800" b="1" dirty="0" err="1"/>
              <a:t>Visjon</a:t>
            </a:r>
            <a:r>
              <a:rPr lang="en-US" sz="2800" b="1" dirty="0"/>
              <a:t>:  </a:t>
            </a:r>
          </a:p>
        </p:txBody>
      </p:sp>
      <p:sp>
        <p:nvSpPr>
          <p:cNvPr id="9" name="Content Placeholder 4"/>
          <p:cNvSpPr>
            <a:spLocks noGrp="1"/>
          </p:cNvSpPr>
          <p:nvPr>
            <p:ph idx="1"/>
          </p:nvPr>
        </p:nvSpPr>
        <p:spPr/>
        <p:txBody>
          <a:bodyPr/>
          <a:lstStyle/>
          <a:p>
            <a:pPr marL="0" indent="0" algn="ctr">
              <a:buNone/>
            </a:pPr>
            <a:r>
              <a:rPr lang="nb-NO" sz="2400" b="1" dirty="0">
                <a:solidFill>
                  <a:srgbClr val="00B0F0"/>
                </a:solidFill>
              </a:rPr>
              <a:t>SKAPE BÆREKRAFTIG FRED</a:t>
            </a:r>
            <a:br>
              <a:rPr lang="nb-NO" sz="2400" b="1" dirty="0">
                <a:solidFill>
                  <a:srgbClr val="00B0F0"/>
                </a:solidFill>
              </a:rPr>
            </a:br>
            <a:br>
              <a:rPr lang="nb-NO" sz="2400" b="1" dirty="0">
                <a:solidFill>
                  <a:schemeClr val="tx1">
                    <a:lumMod val="50000"/>
                  </a:schemeClr>
                </a:solidFill>
              </a:rPr>
            </a:br>
            <a:r>
              <a:rPr lang="nb-NO" sz="2400" b="1" dirty="0">
                <a:solidFill>
                  <a:schemeClr val="tx1">
                    <a:lumMod val="50000"/>
                  </a:schemeClr>
                </a:solidFill>
              </a:rPr>
              <a:t>Skape et nettverk av fredsbyggere og samfunnsledere dedikert til å forebygge og løse konflikter på tvers av det globale samfunnet.</a:t>
            </a:r>
            <a:endParaRPr lang="en-US" sz="2400" b="1" dirty="0">
              <a:solidFill>
                <a:schemeClr val="tx1">
                  <a:lumMod val="50000"/>
                </a:schemeClr>
              </a:solidFill>
            </a:endParaRPr>
          </a:p>
        </p:txBody>
      </p:sp>
      <p:pic>
        <p:nvPicPr>
          <p:cNvPr id="8" name="Picture 6" descr="Chula discussion outside vertical"/>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657600" y="3352800"/>
            <a:ext cx="2133600" cy="284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p:cNvPicPr>
            <a:picLocks noChangeAspect="1"/>
          </p:cNvPicPr>
          <p:nvPr/>
        </p:nvPicPr>
        <p:blipFill>
          <a:blip r:embed="rId5"/>
          <a:stretch>
            <a:fillRect/>
          </a:stretch>
        </p:blipFill>
        <p:spPr>
          <a:xfrm>
            <a:off x="8229600" y="6400800"/>
            <a:ext cx="591363" cy="329213"/>
          </a:xfrm>
          <a:prstGeom prst="rect">
            <a:avLst/>
          </a:prstGeom>
        </p:spPr>
      </p:pic>
    </p:spTree>
    <p:extLst>
      <p:ext uri="{BB962C8B-B14F-4D97-AF65-F5344CB8AC3E}">
        <p14:creationId xmlns:p14="http://schemas.microsoft.com/office/powerpoint/2010/main" val="319690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b="1" dirty="0">
                <a:latin typeface="Arial Narrow" pitchFamily="34" charset="0"/>
              </a:rPr>
              <a:t>Rotary Peace Center  -  to studier</a:t>
            </a:r>
          </a:p>
        </p:txBody>
      </p:sp>
      <p:sp>
        <p:nvSpPr>
          <p:cNvPr id="3" name="Plassholder for innhold 2"/>
          <p:cNvSpPr>
            <a:spLocks noGrp="1"/>
          </p:cNvSpPr>
          <p:nvPr>
            <p:ph idx="1"/>
          </p:nvPr>
        </p:nvSpPr>
        <p:spPr/>
        <p:txBody>
          <a:bodyPr/>
          <a:lstStyle/>
          <a:p>
            <a:pPr marL="0" indent="0">
              <a:buNone/>
            </a:pPr>
            <a:r>
              <a:rPr lang="nb-NO" dirty="0"/>
              <a:t> </a:t>
            </a:r>
          </a:p>
        </p:txBody>
      </p:sp>
      <p:sp>
        <p:nvSpPr>
          <p:cNvPr id="6" name="Text Box 2"/>
          <p:cNvSpPr txBox="1">
            <a:spLocks noChangeArrowheads="1"/>
          </p:cNvSpPr>
          <p:nvPr/>
        </p:nvSpPr>
        <p:spPr bwMode="auto">
          <a:xfrm>
            <a:off x="0" y="1359315"/>
            <a:ext cx="4419600"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imes New Roman" pitchFamily="18" charset="0"/>
                <a:ea typeface="Osaka" pitchFamily="48" charset="-128"/>
              </a:defRPr>
            </a:lvl1pPr>
            <a:lvl2pPr marL="742950" indent="-285750" eaLnBrk="0" hangingPunct="0">
              <a:defRPr sz="2400" b="1">
                <a:solidFill>
                  <a:schemeClr val="tx1"/>
                </a:solidFill>
                <a:latin typeface="Times New Roman" pitchFamily="18" charset="0"/>
                <a:ea typeface="Osaka" pitchFamily="48" charset="-128"/>
              </a:defRPr>
            </a:lvl2pPr>
            <a:lvl3pPr marL="1143000" indent="-228600" eaLnBrk="0" hangingPunct="0">
              <a:defRPr sz="2400" b="1">
                <a:solidFill>
                  <a:schemeClr val="tx1"/>
                </a:solidFill>
                <a:latin typeface="Times New Roman" pitchFamily="18" charset="0"/>
                <a:ea typeface="Osaka" pitchFamily="48" charset="-128"/>
              </a:defRPr>
            </a:lvl3pPr>
            <a:lvl4pPr marL="1600200" indent="-228600" eaLnBrk="0" hangingPunct="0">
              <a:defRPr sz="2400" b="1">
                <a:solidFill>
                  <a:schemeClr val="tx1"/>
                </a:solidFill>
                <a:latin typeface="Times New Roman" pitchFamily="18" charset="0"/>
                <a:ea typeface="Osaka" pitchFamily="48" charset="-128"/>
              </a:defRPr>
            </a:lvl4pPr>
            <a:lvl5pPr marL="2057400" indent="-228600" eaLnBrk="0" hangingPunct="0">
              <a:defRPr sz="2400" b="1">
                <a:solidFill>
                  <a:schemeClr val="tx1"/>
                </a:solidFill>
                <a:latin typeface="Times New Roman" pitchFamily="18" charset="0"/>
                <a:ea typeface="Osaka" pitchFamily="48" charset="-128"/>
              </a:defRPr>
            </a:lvl5pPr>
            <a:lvl6pPr marL="2514600" indent="-228600" algn="r" eaLnBrk="0" fontAlgn="base" hangingPunct="0">
              <a:spcBef>
                <a:spcPct val="0"/>
              </a:spcBef>
              <a:spcAft>
                <a:spcPct val="0"/>
              </a:spcAft>
              <a:defRPr sz="2400" b="1">
                <a:solidFill>
                  <a:schemeClr val="tx1"/>
                </a:solidFill>
                <a:latin typeface="Times New Roman" pitchFamily="18" charset="0"/>
                <a:ea typeface="Osaka" pitchFamily="48" charset="-128"/>
              </a:defRPr>
            </a:lvl6pPr>
            <a:lvl7pPr marL="2971800" indent="-228600" algn="r" eaLnBrk="0" fontAlgn="base" hangingPunct="0">
              <a:spcBef>
                <a:spcPct val="0"/>
              </a:spcBef>
              <a:spcAft>
                <a:spcPct val="0"/>
              </a:spcAft>
              <a:defRPr sz="2400" b="1">
                <a:solidFill>
                  <a:schemeClr val="tx1"/>
                </a:solidFill>
                <a:latin typeface="Times New Roman" pitchFamily="18" charset="0"/>
                <a:ea typeface="Osaka" pitchFamily="48" charset="-128"/>
              </a:defRPr>
            </a:lvl7pPr>
            <a:lvl8pPr marL="3429000" indent="-228600" algn="r" eaLnBrk="0" fontAlgn="base" hangingPunct="0">
              <a:spcBef>
                <a:spcPct val="0"/>
              </a:spcBef>
              <a:spcAft>
                <a:spcPct val="0"/>
              </a:spcAft>
              <a:defRPr sz="2400" b="1">
                <a:solidFill>
                  <a:schemeClr val="tx1"/>
                </a:solidFill>
                <a:latin typeface="Times New Roman" pitchFamily="18" charset="0"/>
                <a:ea typeface="Osaka" pitchFamily="48" charset="-128"/>
              </a:defRPr>
            </a:lvl8pPr>
            <a:lvl9pPr marL="3886200" indent="-228600" algn="r" eaLnBrk="0" fontAlgn="base" hangingPunct="0">
              <a:spcBef>
                <a:spcPct val="0"/>
              </a:spcBef>
              <a:spcAft>
                <a:spcPct val="0"/>
              </a:spcAft>
              <a:defRPr sz="2400" b="1">
                <a:solidFill>
                  <a:schemeClr val="tx1"/>
                </a:solidFill>
                <a:latin typeface="Times New Roman" pitchFamily="18" charset="0"/>
                <a:ea typeface="Osaka" pitchFamily="48" charset="-128"/>
              </a:defRPr>
            </a:lvl9pPr>
          </a:lstStyle>
          <a:p>
            <a:pPr algn="ctr" eaLnBrk="1" fontAlgn="auto" hangingPunct="1">
              <a:spcBef>
                <a:spcPct val="50000"/>
              </a:spcBef>
              <a:spcAft>
                <a:spcPts val="0"/>
              </a:spcAft>
              <a:defRPr/>
            </a:pPr>
            <a:r>
              <a:rPr lang="en-US" kern="0" dirty="0">
                <a:solidFill>
                  <a:srgbClr val="00B0F0"/>
                </a:solidFill>
                <a:latin typeface="Arial Narrow" pitchFamily="34" charset="0"/>
                <a:cs typeface="Arial" charset="0"/>
              </a:rPr>
              <a:t>Master’s Degree</a:t>
            </a:r>
            <a:r>
              <a:rPr lang="en-US" b="0" kern="0" dirty="0">
                <a:solidFill>
                  <a:srgbClr val="00B0F0"/>
                </a:solidFill>
                <a:latin typeface="Arial Narrow" pitchFamily="34" charset="0"/>
                <a:cs typeface="Arial" charset="0"/>
              </a:rPr>
              <a:t> </a:t>
            </a:r>
          </a:p>
          <a:p>
            <a:pPr algn="ctr" eaLnBrk="1" fontAlgn="auto" hangingPunct="1">
              <a:spcBef>
                <a:spcPct val="50000"/>
              </a:spcBef>
              <a:spcAft>
                <a:spcPts val="0"/>
              </a:spcAft>
              <a:defRPr/>
            </a:pPr>
            <a:r>
              <a:rPr lang="en-US" sz="2200" kern="0" dirty="0" err="1">
                <a:solidFill>
                  <a:srgbClr val="00246C"/>
                </a:solidFill>
                <a:latin typeface="Arial Narrow" pitchFamily="34" charset="0"/>
                <a:cs typeface="Arial" charset="0"/>
              </a:rPr>
              <a:t>Utdanner</a:t>
            </a:r>
            <a:r>
              <a:rPr lang="en-US" sz="2200" kern="0" dirty="0">
                <a:solidFill>
                  <a:srgbClr val="00246C"/>
                </a:solidFill>
                <a:latin typeface="Arial Narrow" pitchFamily="34" charset="0"/>
                <a:cs typeface="Arial" charset="0"/>
              </a:rPr>
              <a:t> </a:t>
            </a:r>
            <a:r>
              <a:rPr lang="en-US" sz="2200" kern="0" dirty="0" err="1">
                <a:solidFill>
                  <a:srgbClr val="00246C"/>
                </a:solidFill>
                <a:latin typeface="Arial Narrow" pitchFamily="34" charset="0"/>
                <a:cs typeface="Arial" charset="0"/>
              </a:rPr>
              <a:t>fremtidens</a:t>
            </a:r>
            <a:r>
              <a:rPr lang="en-US" sz="2200" kern="0" dirty="0">
                <a:solidFill>
                  <a:srgbClr val="00246C"/>
                </a:solidFill>
                <a:latin typeface="Arial Narrow" pitchFamily="34" charset="0"/>
                <a:cs typeface="Arial" charset="0"/>
              </a:rPr>
              <a:t> </a:t>
            </a:r>
            <a:r>
              <a:rPr lang="en-US" sz="2200" kern="0" dirty="0" err="1">
                <a:solidFill>
                  <a:srgbClr val="00246C"/>
                </a:solidFill>
                <a:latin typeface="Arial Narrow" pitchFamily="34" charset="0"/>
                <a:cs typeface="Arial" charset="0"/>
              </a:rPr>
              <a:t>ledere</a:t>
            </a:r>
            <a:endParaRPr lang="en-US" sz="2200" kern="0" dirty="0">
              <a:solidFill>
                <a:srgbClr val="00246C"/>
              </a:solidFill>
              <a:latin typeface="Arial Narrow" pitchFamily="34" charset="0"/>
              <a:cs typeface="Arial" charset="0"/>
            </a:endParaRPr>
          </a:p>
        </p:txBody>
      </p:sp>
      <p:sp>
        <p:nvSpPr>
          <p:cNvPr id="10" name="Text Box 8"/>
          <p:cNvSpPr txBox="1">
            <a:spLocks noChangeArrowheads="1"/>
          </p:cNvSpPr>
          <p:nvPr/>
        </p:nvSpPr>
        <p:spPr bwMode="auto">
          <a:xfrm>
            <a:off x="294894" y="2374624"/>
            <a:ext cx="39243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7663" indent="-347663" eaLnBrk="0" hangingPunct="0">
              <a:defRPr sz="2400" b="1">
                <a:solidFill>
                  <a:schemeClr val="tx1"/>
                </a:solidFill>
                <a:latin typeface="Times New Roman" pitchFamily="18" charset="0"/>
                <a:ea typeface="Osaka" pitchFamily="48" charset="-128"/>
              </a:defRPr>
            </a:lvl1pPr>
            <a:lvl2pPr marL="742950" indent="-285750" eaLnBrk="0" hangingPunct="0">
              <a:defRPr sz="2400" b="1">
                <a:solidFill>
                  <a:schemeClr val="tx1"/>
                </a:solidFill>
                <a:latin typeface="Times New Roman" pitchFamily="18" charset="0"/>
                <a:ea typeface="Osaka" pitchFamily="48" charset="-128"/>
              </a:defRPr>
            </a:lvl2pPr>
            <a:lvl3pPr marL="1143000" indent="-228600" eaLnBrk="0" hangingPunct="0">
              <a:defRPr sz="2400" b="1">
                <a:solidFill>
                  <a:schemeClr val="tx1"/>
                </a:solidFill>
                <a:latin typeface="Times New Roman" pitchFamily="18" charset="0"/>
                <a:ea typeface="Osaka" pitchFamily="48" charset="-128"/>
              </a:defRPr>
            </a:lvl3pPr>
            <a:lvl4pPr marL="1600200" indent="-228600" eaLnBrk="0" hangingPunct="0">
              <a:defRPr sz="2400" b="1">
                <a:solidFill>
                  <a:schemeClr val="tx1"/>
                </a:solidFill>
                <a:latin typeface="Times New Roman" pitchFamily="18" charset="0"/>
                <a:ea typeface="Osaka" pitchFamily="48" charset="-128"/>
              </a:defRPr>
            </a:lvl4pPr>
            <a:lvl5pPr marL="2057400" indent="-228600" eaLnBrk="0" hangingPunct="0">
              <a:defRPr sz="2400" b="1">
                <a:solidFill>
                  <a:schemeClr val="tx1"/>
                </a:solidFill>
                <a:latin typeface="Times New Roman" pitchFamily="18" charset="0"/>
                <a:ea typeface="Osaka" pitchFamily="48" charset="-128"/>
              </a:defRPr>
            </a:lvl5pPr>
            <a:lvl6pPr marL="2514600" indent="-228600" algn="r" eaLnBrk="0" fontAlgn="base" hangingPunct="0">
              <a:spcBef>
                <a:spcPct val="0"/>
              </a:spcBef>
              <a:spcAft>
                <a:spcPct val="0"/>
              </a:spcAft>
              <a:defRPr sz="2400" b="1">
                <a:solidFill>
                  <a:schemeClr val="tx1"/>
                </a:solidFill>
                <a:latin typeface="Times New Roman" pitchFamily="18" charset="0"/>
                <a:ea typeface="Osaka" pitchFamily="48" charset="-128"/>
              </a:defRPr>
            </a:lvl6pPr>
            <a:lvl7pPr marL="2971800" indent="-228600" algn="r" eaLnBrk="0" fontAlgn="base" hangingPunct="0">
              <a:spcBef>
                <a:spcPct val="0"/>
              </a:spcBef>
              <a:spcAft>
                <a:spcPct val="0"/>
              </a:spcAft>
              <a:defRPr sz="2400" b="1">
                <a:solidFill>
                  <a:schemeClr val="tx1"/>
                </a:solidFill>
                <a:latin typeface="Times New Roman" pitchFamily="18" charset="0"/>
                <a:ea typeface="Osaka" pitchFamily="48" charset="-128"/>
              </a:defRPr>
            </a:lvl7pPr>
            <a:lvl8pPr marL="3429000" indent="-228600" algn="r" eaLnBrk="0" fontAlgn="base" hangingPunct="0">
              <a:spcBef>
                <a:spcPct val="0"/>
              </a:spcBef>
              <a:spcAft>
                <a:spcPct val="0"/>
              </a:spcAft>
              <a:defRPr sz="2400" b="1">
                <a:solidFill>
                  <a:schemeClr val="tx1"/>
                </a:solidFill>
                <a:latin typeface="Times New Roman" pitchFamily="18" charset="0"/>
                <a:ea typeface="Osaka" pitchFamily="48" charset="-128"/>
              </a:defRPr>
            </a:lvl8pPr>
            <a:lvl9pPr marL="3886200" indent="-228600" algn="r" eaLnBrk="0" fontAlgn="base" hangingPunct="0">
              <a:spcBef>
                <a:spcPct val="0"/>
              </a:spcBef>
              <a:spcAft>
                <a:spcPct val="0"/>
              </a:spcAft>
              <a:defRPr sz="2400" b="1">
                <a:solidFill>
                  <a:schemeClr val="tx1"/>
                </a:solidFill>
                <a:latin typeface="Times New Roman" pitchFamily="18" charset="0"/>
                <a:ea typeface="Osaka" pitchFamily="48" charset="-128"/>
              </a:defRPr>
            </a:lvl9pPr>
          </a:lstStyle>
          <a:p>
            <a:pPr marL="342900" indent="-342900" fontAlgn="auto">
              <a:spcBef>
                <a:spcPts val="0"/>
              </a:spcBef>
              <a:spcAft>
                <a:spcPts val="0"/>
              </a:spcAft>
              <a:buClr>
                <a:srgbClr val="00246C"/>
              </a:buClr>
              <a:buFont typeface="Arial" pitchFamily="34" charset="0"/>
              <a:buChar char="•"/>
              <a:defRPr/>
            </a:pPr>
            <a:r>
              <a:rPr lang="en-US" sz="2200" b="0" kern="0" dirty="0">
                <a:solidFill>
                  <a:srgbClr val="E6E5D8">
                    <a:lumMod val="25000"/>
                  </a:srgbClr>
                </a:solidFill>
                <a:latin typeface="Arial Narrow" pitchFamily="34" charset="0"/>
                <a:cs typeface="Arial" charset="0"/>
              </a:rPr>
              <a:t>Fem </a:t>
            </a:r>
            <a:r>
              <a:rPr lang="en-US" sz="2200" b="0" kern="0" dirty="0" err="1">
                <a:solidFill>
                  <a:srgbClr val="E6E5D8">
                    <a:lumMod val="25000"/>
                  </a:srgbClr>
                </a:solidFill>
                <a:latin typeface="Arial Narrow" pitchFamily="34" charset="0"/>
                <a:cs typeface="Arial" charset="0"/>
              </a:rPr>
              <a:t>sentre</a:t>
            </a:r>
            <a:r>
              <a:rPr lang="en-US" sz="2200" b="0" kern="0" dirty="0">
                <a:solidFill>
                  <a:srgbClr val="E6E5D8">
                    <a:lumMod val="25000"/>
                  </a:srgbClr>
                </a:solidFill>
                <a:latin typeface="Arial Narrow" pitchFamily="34" charset="0"/>
                <a:cs typeface="Arial" charset="0"/>
              </a:rPr>
              <a:t>, </a:t>
            </a:r>
            <a:r>
              <a:rPr lang="en-US" sz="2200" b="0" kern="0" dirty="0" err="1">
                <a:solidFill>
                  <a:srgbClr val="E6E5D8">
                    <a:lumMod val="25000"/>
                  </a:srgbClr>
                </a:solidFill>
                <a:latin typeface="Arial Narrow" pitchFamily="34" charset="0"/>
                <a:cs typeface="Arial" charset="0"/>
              </a:rPr>
              <a:t>seks</a:t>
            </a:r>
            <a:r>
              <a:rPr lang="en-US" sz="2200" b="0" kern="0" dirty="0">
                <a:solidFill>
                  <a:srgbClr val="E6E5D8">
                    <a:lumMod val="25000"/>
                  </a:srgbClr>
                </a:solidFill>
                <a:latin typeface="Arial Narrow" pitchFamily="34" charset="0"/>
                <a:cs typeface="Arial" charset="0"/>
              </a:rPr>
              <a:t> </a:t>
            </a:r>
            <a:r>
              <a:rPr lang="en-US" sz="2200" b="0" kern="0" dirty="0" err="1">
                <a:solidFill>
                  <a:srgbClr val="E6E5D8">
                    <a:lumMod val="25000"/>
                  </a:srgbClr>
                </a:solidFill>
                <a:latin typeface="Arial Narrow" pitchFamily="34" charset="0"/>
                <a:cs typeface="Arial" charset="0"/>
              </a:rPr>
              <a:t>universiteter</a:t>
            </a:r>
            <a:r>
              <a:rPr lang="en-US" sz="2200" b="0" kern="0" dirty="0">
                <a:solidFill>
                  <a:srgbClr val="E6E5D8">
                    <a:lumMod val="25000"/>
                  </a:srgbClr>
                </a:solidFill>
                <a:latin typeface="Arial Narrow" pitchFamily="34" charset="0"/>
                <a:cs typeface="Arial" charset="0"/>
              </a:rPr>
              <a:t>,</a:t>
            </a:r>
            <a:br>
              <a:rPr lang="en-US" sz="2200" b="0" kern="0" dirty="0">
                <a:solidFill>
                  <a:srgbClr val="E6E5D8">
                    <a:lumMod val="25000"/>
                  </a:srgbClr>
                </a:solidFill>
                <a:latin typeface="Arial Narrow" pitchFamily="34" charset="0"/>
                <a:cs typeface="Arial" charset="0"/>
              </a:rPr>
            </a:br>
            <a:r>
              <a:rPr lang="en-US" sz="2200" b="0" kern="0" dirty="0">
                <a:solidFill>
                  <a:srgbClr val="E6E5D8">
                    <a:lumMod val="25000"/>
                  </a:srgbClr>
                </a:solidFill>
                <a:latin typeface="Arial Narrow" pitchFamily="34" charset="0"/>
                <a:cs typeface="Arial" charset="0"/>
              </a:rPr>
              <a:t>10 </a:t>
            </a:r>
            <a:r>
              <a:rPr lang="en-US" sz="2200" b="0" kern="0" dirty="0" err="1">
                <a:solidFill>
                  <a:srgbClr val="E6E5D8">
                    <a:lumMod val="25000"/>
                  </a:srgbClr>
                </a:solidFill>
                <a:latin typeface="Arial Narrow" pitchFamily="34" charset="0"/>
                <a:cs typeface="Arial" charset="0"/>
              </a:rPr>
              <a:t>studenter</a:t>
            </a:r>
            <a:r>
              <a:rPr lang="en-US" sz="2200" b="0" kern="0" dirty="0">
                <a:solidFill>
                  <a:srgbClr val="E6E5D8">
                    <a:lumMod val="25000"/>
                  </a:srgbClr>
                </a:solidFill>
                <a:latin typeface="Arial Narrow" pitchFamily="34" charset="0"/>
                <a:cs typeface="Arial" charset="0"/>
              </a:rPr>
              <a:t> </a:t>
            </a:r>
            <a:r>
              <a:rPr lang="en-US" sz="2200" b="0" kern="0" dirty="0" err="1">
                <a:solidFill>
                  <a:srgbClr val="E6E5D8">
                    <a:lumMod val="25000"/>
                  </a:srgbClr>
                </a:solidFill>
                <a:latin typeface="Arial Narrow" pitchFamily="34" charset="0"/>
                <a:cs typeface="Arial" charset="0"/>
              </a:rPr>
              <a:t>til</a:t>
            </a:r>
            <a:r>
              <a:rPr lang="en-US" sz="2200" b="0" kern="0" dirty="0">
                <a:solidFill>
                  <a:srgbClr val="E6E5D8">
                    <a:lumMod val="25000"/>
                  </a:srgbClr>
                </a:solidFill>
                <a:latin typeface="Arial Narrow" pitchFamily="34" charset="0"/>
                <a:cs typeface="Arial" charset="0"/>
              </a:rPr>
              <a:t> </a:t>
            </a:r>
            <a:r>
              <a:rPr lang="en-US" sz="2200" b="0" kern="0" dirty="0" err="1">
                <a:solidFill>
                  <a:srgbClr val="E6E5D8">
                    <a:lumMod val="25000"/>
                  </a:srgbClr>
                </a:solidFill>
                <a:latin typeface="Arial Narrow" pitchFamily="34" charset="0"/>
                <a:cs typeface="Arial" charset="0"/>
              </a:rPr>
              <a:t>hvert</a:t>
            </a:r>
            <a:r>
              <a:rPr lang="en-US" sz="2200" b="0" kern="0" dirty="0">
                <a:solidFill>
                  <a:srgbClr val="E6E5D8">
                    <a:lumMod val="25000"/>
                  </a:srgbClr>
                </a:solidFill>
                <a:latin typeface="Arial Narrow" pitchFamily="34" charset="0"/>
                <a:cs typeface="Arial" charset="0"/>
              </a:rPr>
              <a:t> </a:t>
            </a:r>
            <a:r>
              <a:rPr lang="en-US" sz="2200" b="0" kern="0" dirty="0" err="1">
                <a:solidFill>
                  <a:srgbClr val="E6E5D8">
                    <a:lumMod val="25000"/>
                  </a:srgbClr>
                </a:solidFill>
                <a:latin typeface="Arial Narrow" pitchFamily="34" charset="0"/>
                <a:cs typeface="Arial" charset="0"/>
              </a:rPr>
              <a:t>av</a:t>
            </a:r>
            <a:r>
              <a:rPr lang="en-US" sz="2200" b="0" kern="0" dirty="0">
                <a:solidFill>
                  <a:srgbClr val="E6E5D8">
                    <a:lumMod val="25000"/>
                  </a:srgbClr>
                </a:solidFill>
                <a:latin typeface="Arial Narrow" pitchFamily="34" charset="0"/>
                <a:cs typeface="Arial" charset="0"/>
              </a:rPr>
              <a:t> de 5 </a:t>
            </a:r>
            <a:r>
              <a:rPr lang="en-US" sz="2200" b="0" kern="0" dirty="0" err="1">
                <a:solidFill>
                  <a:srgbClr val="E6E5D8">
                    <a:lumMod val="25000"/>
                  </a:srgbClr>
                </a:solidFill>
                <a:latin typeface="Arial Narrow" pitchFamily="34" charset="0"/>
                <a:cs typeface="Arial" charset="0"/>
              </a:rPr>
              <a:t>sentrene</a:t>
            </a:r>
            <a:r>
              <a:rPr lang="en-US" sz="2200" b="0" kern="0" dirty="0">
                <a:solidFill>
                  <a:srgbClr val="E6E5D8">
                    <a:lumMod val="25000"/>
                  </a:srgbClr>
                </a:solidFill>
                <a:latin typeface="Arial Narrow" pitchFamily="34" charset="0"/>
                <a:cs typeface="Arial" charset="0"/>
              </a:rPr>
              <a:t>.(</a:t>
            </a:r>
            <a:r>
              <a:rPr lang="en-US" sz="2200" b="0" kern="0" dirty="0" err="1">
                <a:solidFill>
                  <a:srgbClr val="E6E5D8">
                    <a:lumMod val="25000"/>
                  </a:srgbClr>
                </a:solidFill>
                <a:latin typeface="Arial Narrow" pitchFamily="34" charset="0"/>
                <a:cs typeface="Arial" charset="0"/>
              </a:rPr>
              <a:t>totalt</a:t>
            </a:r>
            <a:r>
              <a:rPr lang="en-US" sz="2200" b="0" kern="0" dirty="0">
                <a:solidFill>
                  <a:srgbClr val="E6E5D8">
                    <a:lumMod val="25000"/>
                  </a:srgbClr>
                </a:solidFill>
                <a:latin typeface="Arial Narrow" pitchFamily="34" charset="0"/>
                <a:cs typeface="Arial" charset="0"/>
              </a:rPr>
              <a:t> 50)</a:t>
            </a:r>
          </a:p>
          <a:p>
            <a:pPr marL="342900" indent="-342900" fontAlgn="auto">
              <a:spcBef>
                <a:spcPts val="0"/>
              </a:spcBef>
              <a:spcAft>
                <a:spcPts val="0"/>
              </a:spcAft>
              <a:buClr>
                <a:srgbClr val="00246C"/>
              </a:buClr>
              <a:buFont typeface="Arial" pitchFamily="34" charset="0"/>
              <a:buChar char="•"/>
              <a:defRPr/>
            </a:pPr>
            <a:r>
              <a:rPr lang="en-US" sz="2200" b="0" kern="0" dirty="0">
                <a:solidFill>
                  <a:srgbClr val="E6E5D8">
                    <a:lumMod val="25000"/>
                  </a:srgbClr>
                </a:solidFill>
                <a:latin typeface="Arial Narrow" pitchFamily="34" charset="0"/>
                <a:cs typeface="Arial" charset="0"/>
              </a:rPr>
              <a:t>15 – 24 </a:t>
            </a:r>
            <a:r>
              <a:rPr lang="en-US" sz="2200" b="0" kern="0" dirty="0" err="1">
                <a:solidFill>
                  <a:srgbClr val="E6E5D8">
                    <a:lumMod val="25000"/>
                  </a:srgbClr>
                </a:solidFill>
                <a:latin typeface="Arial Narrow" pitchFamily="34" charset="0"/>
                <a:cs typeface="Arial" charset="0"/>
              </a:rPr>
              <a:t>måneders</a:t>
            </a:r>
            <a:r>
              <a:rPr lang="en-US" sz="2200" b="0" kern="0" dirty="0">
                <a:solidFill>
                  <a:srgbClr val="E6E5D8">
                    <a:lumMod val="25000"/>
                  </a:srgbClr>
                </a:solidFill>
                <a:latin typeface="Arial Narrow" pitchFamily="34" charset="0"/>
                <a:cs typeface="Arial" charset="0"/>
              </a:rPr>
              <a:t> </a:t>
            </a:r>
            <a:r>
              <a:rPr lang="en-US" sz="2200" b="0" kern="0" dirty="0" err="1">
                <a:solidFill>
                  <a:srgbClr val="E6E5D8">
                    <a:lumMod val="25000"/>
                  </a:srgbClr>
                </a:solidFill>
                <a:latin typeface="Arial Narrow" pitchFamily="34" charset="0"/>
                <a:cs typeface="Arial" charset="0"/>
              </a:rPr>
              <a:t>kurs</a:t>
            </a:r>
            <a:endParaRPr lang="en-US" sz="2200" b="0" kern="0" dirty="0">
              <a:solidFill>
                <a:srgbClr val="E6E5D8">
                  <a:lumMod val="25000"/>
                </a:srgbClr>
              </a:solidFill>
              <a:latin typeface="Arial Narrow" pitchFamily="34" charset="0"/>
              <a:cs typeface="Arial" charset="0"/>
            </a:endParaRPr>
          </a:p>
        </p:txBody>
      </p:sp>
      <p:sp>
        <p:nvSpPr>
          <p:cNvPr id="11" name="Text Box 2"/>
          <p:cNvSpPr txBox="1">
            <a:spLocks noChangeArrowheads="1"/>
          </p:cNvSpPr>
          <p:nvPr/>
        </p:nvSpPr>
        <p:spPr bwMode="auto">
          <a:xfrm>
            <a:off x="4210939" y="3542177"/>
            <a:ext cx="4800600"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imes New Roman" pitchFamily="18" charset="0"/>
                <a:ea typeface="Osaka" pitchFamily="48" charset="-128"/>
              </a:defRPr>
            </a:lvl1pPr>
            <a:lvl2pPr marL="742950" indent="-285750" eaLnBrk="0" hangingPunct="0">
              <a:defRPr sz="2400" b="1">
                <a:solidFill>
                  <a:schemeClr val="tx1"/>
                </a:solidFill>
                <a:latin typeface="Times New Roman" pitchFamily="18" charset="0"/>
                <a:ea typeface="Osaka" pitchFamily="48" charset="-128"/>
              </a:defRPr>
            </a:lvl2pPr>
            <a:lvl3pPr marL="1143000" indent="-228600" eaLnBrk="0" hangingPunct="0">
              <a:defRPr sz="2400" b="1">
                <a:solidFill>
                  <a:schemeClr val="tx1"/>
                </a:solidFill>
                <a:latin typeface="Times New Roman" pitchFamily="18" charset="0"/>
                <a:ea typeface="Osaka" pitchFamily="48" charset="-128"/>
              </a:defRPr>
            </a:lvl3pPr>
            <a:lvl4pPr marL="1600200" indent="-228600" eaLnBrk="0" hangingPunct="0">
              <a:defRPr sz="2400" b="1">
                <a:solidFill>
                  <a:schemeClr val="tx1"/>
                </a:solidFill>
                <a:latin typeface="Times New Roman" pitchFamily="18" charset="0"/>
                <a:ea typeface="Osaka" pitchFamily="48" charset="-128"/>
              </a:defRPr>
            </a:lvl4pPr>
            <a:lvl5pPr marL="2057400" indent="-228600" eaLnBrk="0" hangingPunct="0">
              <a:defRPr sz="2400" b="1">
                <a:solidFill>
                  <a:schemeClr val="tx1"/>
                </a:solidFill>
                <a:latin typeface="Times New Roman" pitchFamily="18" charset="0"/>
                <a:ea typeface="Osaka" pitchFamily="48" charset="-128"/>
              </a:defRPr>
            </a:lvl5pPr>
            <a:lvl6pPr marL="2514600" indent="-228600" algn="r" eaLnBrk="0" fontAlgn="base" hangingPunct="0">
              <a:spcBef>
                <a:spcPct val="0"/>
              </a:spcBef>
              <a:spcAft>
                <a:spcPct val="0"/>
              </a:spcAft>
              <a:defRPr sz="2400" b="1">
                <a:solidFill>
                  <a:schemeClr val="tx1"/>
                </a:solidFill>
                <a:latin typeface="Times New Roman" pitchFamily="18" charset="0"/>
                <a:ea typeface="Osaka" pitchFamily="48" charset="-128"/>
              </a:defRPr>
            </a:lvl6pPr>
            <a:lvl7pPr marL="2971800" indent="-228600" algn="r" eaLnBrk="0" fontAlgn="base" hangingPunct="0">
              <a:spcBef>
                <a:spcPct val="0"/>
              </a:spcBef>
              <a:spcAft>
                <a:spcPct val="0"/>
              </a:spcAft>
              <a:defRPr sz="2400" b="1">
                <a:solidFill>
                  <a:schemeClr val="tx1"/>
                </a:solidFill>
                <a:latin typeface="Times New Roman" pitchFamily="18" charset="0"/>
                <a:ea typeface="Osaka" pitchFamily="48" charset="-128"/>
              </a:defRPr>
            </a:lvl7pPr>
            <a:lvl8pPr marL="3429000" indent="-228600" algn="r" eaLnBrk="0" fontAlgn="base" hangingPunct="0">
              <a:spcBef>
                <a:spcPct val="0"/>
              </a:spcBef>
              <a:spcAft>
                <a:spcPct val="0"/>
              </a:spcAft>
              <a:defRPr sz="2400" b="1">
                <a:solidFill>
                  <a:schemeClr val="tx1"/>
                </a:solidFill>
                <a:latin typeface="Times New Roman" pitchFamily="18" charset="0"/>
                <a:ea typeface="Osaka" pitchFamily="48" charset="-128"/>
              </a:defRPr>
            </a:lvl8pPr>
            <a:lvl9pPr marL="3886200" indent="-228600" algn="r" eaLnBrk="0" fontAlgn="base" hangingPunct="0">
              <a:spcBef>
                <a:spcPct val="0"/>
              </a:spcBef>
              <a:spcAft>
                <a:spcPct val="0"/>
              </a:spcAft>
              <a:defRPr sz="2400" b="1">
                <a:solidFill>
                  <a:schemeClr val="tx1"/>
                </a:solidFill>
                <a:latin typeface="Times New Roman" pitchFamily="18" charset="0"/>
                <a:ea typeface="Osaka" pitchFamily="48" charset="-128"/>
              </a:defRPr>
            </a:lvl9pPr>
          </a:lstStyle>
          <a:p>
            <a:pPr algn="ctr" eaLnBrk="1" fontAlgn="auto" hangingPunct="1">
              <a:spcBef>
                <a:spcPct val="50000"/>
              </a:spcBef>
              <a:spcAft>
                <a:spcPts val="0"/>
              </a:spcAft>
              <a:defRPr/>
            </a:pPr>
            <a:r>
              <a:rPr lang="en-US" kern="0" dirty="0">
                <a:solidFill>
                  <a:srgbClr val="00B0F0"/>
                </a:solidFill>
                <a:latin typeface="Arial Narrow" pitchFamily="34" charset="0"/>
                <a:cs typeface="Arial" charset="0"/>
              </a:rPr>
              <a:t>Professional Development Certificate</a:t>
            </a:r>
          </a:p>
          <a:p>
            <a:pPr algn="ctr" eaLnBrk="1" fontAlgn="auto" hangingPunct="1">
              <a:spcBef>
                <a:spcPct val="50000"/>
              </a:spcBef>
              <a:spcAft>
                <a:spcPts val="0"/>
              </a:spcAft>
              <a:buClr>
                <a:srgbClr val="006699"/>
              </a:buClr>
              <a:defRPr/>
            </a:pPr>
            <a:r>
              <a:rPr lang="en-US" sz="2200" kern="0" dirty="0" err="1">
                <a:solidFill>
                  <a:srgbClr val="00246C"/>
                </a:solidFill>
                <a:latin typeface="Arial Narrow" pitchFamily="34" charset="0"/>
                <a:cs typeface="Arial" charset="0"/>
              </a:rPr>
              <a:t>Utdanner</a:t>
            </a:r>
            <a:r>
              <a:rPr lang="en-US" sz="2200" kern="0" dirty="0">
                <a:solidFill>
                  <a:srgbClr val="00246C"/>
                </a:solidFill>
                <a:latin typeface="Arial Narrow" pitchFamily="34" charset="0"/>
                <a:cs typeface="Arial" charset="0"/>
              </a:rPr>
              <a:t> </a:t>
            </a:r>
            <a:r>
              <a:rPr lang="en-US" sz="2200" kern="0" dirty="0" err="1">
                <a:solidFill>
                  <a:srgbClr val="00246C"/>
                </a:solidFill>
                <a:latin typeface="Arial Narrow" pitchFamily="34" charset="0"/>
                <a:cs typeface="Arial" charset="0"/>
              </a:rPr>
              <a:t>dagens</a:t>
            </a:r>
            <a:r>
              <a:rPr lang="en-US" sz="2200" kern="0" dirty="0">
                <a:solidFill>
                  <a:srgbClr val="00246C"/>
                </a:solidFill>
                <a:latin typeface="Arial Narrow" pitchFamily="34" charset="0"/>
                <a:cs typeface="Arial" charset="0"/>
              </a:rPr>
              <a:t> </a:t>
            </a:r>
            <a:r>
              <a:rPr lang="en-US" sz="2200" kern="0" dirty="0" err="1">
                <a:solidFill>
                  <a:srgbClr val="00246C"/>
                </a:solidFill>
                <a:latin typeface="Arial Narrow" pitchFamily="34" charset="0"/>
                <a:cs typeface="Arial" charset="0"/>
              </a:rPr>
              <a:t>ledere</a:t>
            </a:r>
            <a:endParaRPr lang="en-US" sz="2200" kern="0" dirty="0">
              <a:solidFill>
                <a:srgbClr val="00246C"/>
              </a:solidFill>
              <a:latin typeface="Arial Narrow" pitchFamily="34" charset="0"/>
              <a:cs typeface="Arial" charset="0"/>
            </a:endParaRPr>
          </a:p>
        </p:txBody>
      </p:sp>
      <p:sp>
        <p:nvSpPr>
          <p:cNvPr id="12" name="Text Box 8"/>
          <p:cNvSpPr txBox="1">
            <a:spLocks noChangeArrowheads="1"/>
          </p:cNvSpPr>
          <p:nvPr/>
        </p:nvSpPr>
        <p:spPr bwMode="auto">
          <a:xfrm>
            <a:off x="4868672" y="4648201"/>
            <a:ext cx="3894328"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15888" indent="-115888" eaLnBrk="0" hangingPunct="0">
              <a:defRPr sz="2400" b="1">
                <a:solidFill>
                  <a:schemeClr val="tx1"/>
                </a:solidFill>
                <a:latin typeface="Times New Roman" pitchFamily="18" charset="0"/>
                <a:ea typeface="Osaka" pitchFamily="48" charset="-128"/>
              </a:defRPr>
            </a:lvl1pPr>
            <a:lvl2pPr marL="742950" indent="-285750" eaLnBrk="0" hangingPunct="0">
              <a:defRPr sz="2400" b="1">
                <a:solidFill>
                  <a:schemeClr val="tx1"/>
                </a:solidFill>
                <a:latin typeface="Times New Roman" pitchFamily="18" charset="0"/>
                <a:ea typeface="Osaka" pitchFamily="48" charset="-128"/>
              </a:defRPr>
            </a:lvl2pPr>
            <a:lvl3pPr marL="1143000" indent="-228600" eaLnBrk="0" hangingPunct="0">
              <a:defRPr sz="2400" b="1">
                <a:solidFill>
                  <a:schemeClr val="tx1"/>
                </a:solidFill>
                <a:latin typeface="Times New Roman" pitchFamily="18" charset="0"/>
                <a:ea typeface="Osaka" pitchFamily="48" charset="-128"/>
              </a:defRPr>
            </a:lvl3pPr>
            <a:lvl4pPr marL="1600200" indent="-228600" eaLnBrk="0" hangingPunct="0">
              <a:defRPr sz="2400" b="1">
                <a:solidFill>
                  <a:schemeClr val="tx1"/>
                </a:solidFill>
                <a:latin typeface="Times New Roman" pitchFamily="18" charset="0"/>
                <a:ea typeface="Osaka" pitchFamily="48" charset="-128"/>
              </a:defRPr>
            </a:lvl4pPr>
            <a:lvl5pPr marL="2057400" indent="-228600" eaLnBrk="0" hangingPunct="0">
              <a:defRPr sz="2400" b="1">
                <a:solidFill>
                  <a:schemeClr val="tx1"/>
                </a:solidFill>
                <a:latin typeface="Times New Roman" pitchFamily="18" charset="0"/>
                <a:ea typeface="Osaka" pitchFamily="48" charset="-128"/>
              </a:defRPr>
            </a:lvl5pPr>
            <a:lvl6pPr marL="2514600" indent="-228600" algn="r" eaLnBrk="0" fontAlgn="base" hangingPunct="0">
              <a:spcBef>
                <a:spcPct val="0"/>
              </a:spcBef>
              <a:spcAft>
                <a:spcPct val="0"/>
              </a:spcAft>
              <a:defRPr sz="2400" b="1">
                <a:solidFill>
                  <a:schemeClr val="tx1"/>
                </a:solidFill>
                <a:latin typeface="Times New Roman" pitchFamily="18" charset="0"/>
                <a:ea typeface="Osaka" pitchFamily="48" charset="-128"/>
              </a:defRPr>
            </a:lvl6pPr>
            <a:lvl7pPr marL="2971800" indent="-228600" algn="r" eaLnBrk="0" fontAlgn="base" hangingPunct="0">
              <a:spcBef>
                <a:spcPct val="0"/>
              </a:spcBef>
              <a:spcAft>
                <a:spcPct val="0"/>
              </a:spcAft>
              <a:defRPr sz="2400" b="1">
                <a:solidFill>
                  <a:schemeClr val="tx1"/>
                </a:solidFill>
                <a:latin typeface="Times New Roman" pitchFamily="18" charset="0"/>
                <a:ea typeface="Osaka" pitchFamily="48" charset="-128"/>
              </a:defRPr>
            </a:lvl7pPr>
            <a:lvl8pPr marL="3429000" indent="-228600" algn="r" eaLnBrk="0" fontAlgn="base" hangingPunct="0">
              <a:spcBef>
                <a:spcPct val="0"/>
              </a:spcBef>
              <a:spcAft>
                <a:spcPct val="0"/>
              </a:spcAft>
              <a:defRPr sz="2400" b="1">
                <a:solidFill>
                  <a:schemeClr val="tx1"/>
                </a:solidFill>
                <a:latin typeface="Times New Roman" pitchFamily="18" charset="0"/>
                <a:ea typeface="Osaka" pitchFamily="48" charset="-128"/>
              </a:defRPr>
            </a:lvl8pPr>
            <a:lvl9pPr marL="3886200" indent="-228600" algn="r" eaLnBrk="0" fontAlgn="base" hangingPunct="0">
              <a:spcBef>
                <a:spcPct val="0"/>
              </a:spcBef>
              <a:spcAft>
                <a:spcPct val="0"/>
              </a:spcAft>
              <a:defRPr sz="2400" b="1">
                <a:solidFill>
                  <a:schemeClr val="tx1"/>
                </a:solidFill>
                <a:latin typeface="Times New Roman" pitchFamily="18" charset="0"/>
                <a:ea typeface="Osaka" pitchFamily="48" charset="-128"/>
              </a:defRPr>
            </a:lvl9pPr>
          </a:lstStyle>
          <a:p>
            <a:pPr eaLnBrk="1" fontAlgn="auto" hangingPunct="1">
              <a:spcBef>
                <a:spcPts val="0"/>
              </a:spcBef>
              <a:spcAft>
                <a:spcPts val="0"/>
              </a:spcAft>
              <a:buClr>
                <a:srgbClr val="00246C"/>
              </a:buClr>
              <a:buFontTx/>
              <a:buChar char="•"/>
              <a:defRPr/>
            </a:pPr>
            <a:r>
              <a:rPr lang="en-US" sz="2200" b="0" kern="0" dirty="0">
                <a:solidFill>
                  <a:srgbClr val="E6E5D8">
                    <a:lumMod val="25000"/>
                  </a:srgbClr>
                </a:solidFill>
                <a:latin typeface="Arial Narrow" pitchFamily="34" charset="0"/>
              </a:rPr>
              <a:t>Et </a:t>
            </a:r>
            <a:r>
              <a:rPr lang="en-US" sz="2200" b="0" kern="0" dirty="0" err="1">
                <a:solidFill>
                  <a:srgbClr val="E6E5D8">
                    <a:lumMod val="25000"/>
                  </a:srgbClr>
                </a:solidFill>
                <a:latin typeface="Arial Narrow" pitchFamily="34" charset="0"/>
              </a:rPr>
              <a:t>senter</a:t>
            </a:r>
            <a:r>
              <a:rPr lang="en-US" sz="2200" b="0" kern="0" dirty="0">
                <a:solidFill>
                  <a:srgbClr val="E6E5D8">
                    <a:lumMod val="25000"/>
                  </a:srgbClr>
                </a:solidFill>
                <a:latin typeface="Arial Narrow" pitchFamily="34" charset="0"/>
              </a:rPr>
              <a:t>, et </a:t>
            </a:r>
            <a:r>
              <a:rPr lang="en-US" sz="2200" b="0" kern="0" dirty="0" err="1">
                <a:solidFill>
                  <a:srgbClr val="E6E5D8">
                    <a:lumMod val="25000"/>
                  </a:srgbClr>
                </a:solidFill>
                <a:latin typeface="Arial Narrow" pitchFamily="34" charset="0"/>
              </a:rPr>
              <a:t>universitet</a:t>
            </a:r>
            <a:endParaRPr lang="en-US" sz="2200" b="0" kern="0" dirty="0">
              <a:solidFill>
                <a:srgbClr val="E6E5D8">
                  <a:lumMod val="25000"/>
                </a:srgbClr>
              </a:solidFill>
              <a:latin typeface="Arial Narrow" pitchFamily="34" charset="0"/>
            </a:endParaRPr>
          </a:p>
          <a:p>
            <a:pPr eaLnBrk="1" fontAlgn="auto" hangingPunct="1">
              <a:spcBef>
                <a:spcPts val="0"/>
              </a:spcBef>
              <a:spcAft>
                <a:spcPts val="0"/>
              </a:spcAft>
              <a:buClr>
                <a:srgbClr val="00246C"/>
              </a:buClr>
              <a:buFontTx/>
              <a:buChar char="•"/>
              <a:defRPr/>
            </a:pPr>
            <a:r>
              <a:rPr lang="en-US" sz="2200" b="0" kern="0" dirty="0" err="1">
                <a:solidFill>
                  <a:srgbClr val="E6E5D8">
                    <a:lumMod val="25000"/>
                  </a:srgbClr>
                </a:solidFill>
                <a:latin typeface="Arial Narrow" pitchFamily="34" charset="0"/>
              </a:rPr>
              <a:t>Inntil</a:t>
            </a:r>
            <a:r>
              <a:rPr lang="en-US" sz="2200" b="0" kern="0" dirty="0">
                <a:solidFill>
                  <a:srgbClr val="E6E5D8">
                    <a:lumMod val="25000"/>
                  </a:srgbClr>
                </a:solidFill>
                <a:latin typeface="Arial Narrow" pitchFamily="34" charset="0"/>
              </a:rPr>
              <a:t> 25 </a:t>
            </a:r>
            <a:r>
              <a:rPr lang="en-US" sz="2200" b="0" kern="0" dirty="0" err="1">
                <a:solidFill>
                  <a:srgbClr val="E6E5D8">
                    <a:lumMod val="25000"/>
                  </a:srgbClr>
                </a:solidFill>
                <a:latin typeface="Arial Narrow" pitchFamily="34" charset="0"/>
              </a:rPr>
              <a:t>studenter</a:t>
            </a:r>
            <a:r>
              <a:rPr lang="en-US" sz="2200" b="0" kern="0" dirty="0">
                <a:solidFill>
                  <a:srgbClr val="E6E5D8">
                    <a:lumMod val="25000"/>
                  </a:srgbClr>
                </a:solidFill>
                <a:latin typeface="Arial Narrow" pitchFamily="34" charset="0"/>
              </a:rPr>
              <a:t> </a:t>
            </a:r>
            <a:r>
              <a:rPr lang="en-US" sz="2200" b="0" kern="0" dirty="0" err="1">
                <a:solidFill>
                  <a:srgbClr val="E6E5D8">
                    <a:lumMod val="25000"/>
                  </a:srgbClr>
                </a:solidFill>
                <a:latin typeface="Arial Narrow" pitchFamily="34" charset="0"/>
              </a:rPr>
              <a:t>i</a:t>
            </a:r>
            <a:r>
              <a:rPr lang="en-US" sz="2200" b="0" kern="0" dirty="0">
                <a:solidFill>
                  <a:srgbClr val="E6E5D8">
                    <a:lumMod val="25000"/>
                  </a:srgbClr>
                </a:solidFill>
                <a:latin typeface="Arial Narrow" pitchFamily="34" charset="0"/>
              </a:rPr>
              <a:t> </a:t>
            </a:r>
            <a:r>
              <a:rPr lang="en-US" sz="2200" b="0" kern="0" dirty="0" err="1">
                <a:solidFill>
                  <a:srgbClr val="E6E5D8">
                    <a:lumMod val="25000"/>
                  </a:srgbClr>
                </a:solidFill>
                <a:latin typeface="Arial Narrow" pitchFamily="34" charset="0"/>
              </a:rPr>
              <a:t>hvert</a:t>
            </a:r>
            <a:r>
              <a:rPr lang="en-US" sz="2200" b="0" kern="0" dirty="0">
                <a:solidFill>
                  <a:srgbClr val="E6E5D8">
                    <a:lumMod val="25000"/>
                  </a:srgbClr>
                </a:solidFill>
                <a:latin typeface="Arial Narrow" pitchFamily="34" charset="0"/>
              </a:rPr>
              <a:t> </a:t>
            </a:r>
            <a:r>
              <a:rPr lang="en-US" sz="2200" b="0" kern="0" dirty="0" err="1">
                <a:solidFill>
                  <a:srgbClr val="E6E5D8">
                    <a:lumMod val="25000"/>
                  </a:srgbClr>
                </a:solidFill>
                <a:latin typeface="Arial Narrow" pitchFamily="34" charset="0"/>
              </a:rPr>
              <a:t>kull</a:t>
            </a:r>
            <a:r>
              <a:rPr lang="en-US" sz="2200" b="0" kern="0" dirty="0">
                <a:solidFill>
                  <a:srgbClr val="E6E5D8">
                    <a:lumMod val="25000"/>
                  </a:srgbClr>
                </a:solidFill>
                <a:latin typeface="Arial Narrow" pitchFamily="34" charset="0"/>
              </a:rPr>
              <a:t>, </a:t>
            </a:r>
            <a:br>
              <a:rPr lang="en-US" sz="2200" b="0" kern="0" dirty="0">
                <a:solidFill>
                  <a:srgbClr val="E6E5D8">
                    <a:lumMod val="25000"/>
                  </a:srgbClr>
                </a:solidFill>
                <a:latin typeface="Arial Narrow" pitchFamily="34" charset="0"/>
              </a:rPr>
            </a:br>
            <a:r>
              <a:rPr lang="en-US" sz="2200" b="0" kern="0" dirty="0" err="1">
                <a:solidFill>
                  <a:srgbClr val="E6E5D8">
                    <a:lumMod val="25000"/>
                  </a:srgbClr>
                </a:solidFill>
                <a:latin typeface="Arial Narrow" pitchFamily="34" charset="0"/>
              </a:rPr>
              <a:t>maksimum</a:t>
            </a:r>
            <a:r>
              <a:rPr lang="en-US" sz="2200" b="0" kern="0" dirty="0">
                <a:solidFill>
                  <a:srgbClr val="E6E5D8">
                    <a:lumMod val="25000"/>
                  </a:srgbClr>
                </a:solidFill>
                <a:latin typeface="Arial Narrow" pitchFamily="34" charset="0"/>
              </a:rPr>
              <a:t> 50 pr. </a:t>
            </a:r>
            <a:r>
              <a:rPr lang="en-US" sz="2200" b="0" kern="0" dirty="0" err="1">
                <a:solidFill>
                  <a:srgbClr val="E6E5D8">
                    <a:lumMod val="25000"/>
                  </a:srgbClr>
                </a:solidFill>
                <a:latin typeface="Arial Narrow" pitchFamily="34" charset="0"/>
              </a:rPr>
              <a:t>år</a:t>
            </a:r>
            <a:endParaRPr lang="en-US" sz="2200" b="0" kern="0" dirty="0">
              <a:solidFill>
                <a:srgbClr val="E6E5D8">
                  <a:lumMod val="25000"/>
                </a:srgbClr>
              </a:solidFill>
              <a:latin typeface="Arial Narrow" pitchFamily="34" charset="0"/>
            </a:endParaRPr>
          </a:p>
          <a:p>
            <a:pPr eaLnBrk="1" fontAlgn="auto" hangingPunct="1">
              <a:spcBef>
                <a:spcPts val="0"/>
              </a:spcBef>
              <a:spcAft>
                <a:spcPts val="0"/>
              </a:spcAft>
              <a:buClr>
                <a:srgbClr val="00246C"/>
              </a:buClr>
              <a:buFontTx/>
              <a:buChar char="•"/>
              <a:defRPr/>
            </a:pPr>
            <a:r>
              <a:rPr lang="en-US" sz="2200" b="0" kern="0" dirty="0">
                <a:solidFill>
                  <a:srgbClr val="E6E5D8">
                    <a:lumMod val="25000"/>
                  </a:srgbClr>
                </a:solidFill>
                <a:latin typeface="Arial Narrow" pitchFamily="34" charset="0"/>
              </a:rPr>
              <a:t>3 </a:t>
            </a:r>
            <a:r>
              <a:rPr lang="en-US" sz="2200" b="0" kern="0" dirty="0" err="1">
                <a:solidFill>
                  <a:srgbClr val="E6E5D8">
                    <a:lumMod val="25000"/>
                  </a:srgbClr>
                </a:solidFill>
                <a:latin typeface="Arial Narrow" pitchFamily="34" charset="0"/>
              </a:rPr>
              <a:t>måneders</a:t>
            </a:r>
            <a:r>
              <a:rPr lang="en-US" sz="2200" b="0" kern="0" dirty="0">
                <a:solidFill>
                  <a:srgbClr val="E6E5D8">
                    <a:lumMod val="25000"/>
                  </a:srgbClr>
                </a:solidFill>
                <a:latin typeface="Arial Narrow" pitchFamily="34" charset="0"/>
              </a:rPr>
              <a:t> </a:t>
            </a:r>
            <a:r>
              <a:rPr lang="en-US" sz="2200" b="0" kern="0" dirty="0" err="1">
                <a:solidFill>
                  <a:srgbClr val="E6E5D8">
                    <a:lumMod val="25000"/>
                  </a:srgbClr>
                </a:solidFill>
                <a:latin typeface="Arial Narrow" pitchFamily="34" charset="0"/>
              </a:rPr>
              <a:t>kurs</a:t>
            </a:r>
            <a:endParaRPr lang="en-US" sz="2200" b="0" kern="0" dirty="0">
              <a:solidFill>
                <a:srgbClr val="E6E5D8">
                  <a:lumMod val="25000"/>
                </a:srgbClr>
              </a:solidFill>
              <a:latin typeface="Arial Narrow" pitchFamily="34" charset="0"/>
            </a:endParaRPr>
          </a:p>
          <a:p>
            <a:pPr marL="0" indent="0" eaLnBrk="1" fontAlgn="auto" hangingPunct="1">
              <a:spcBef>
                <a:spcPts val="0"/>
              </a:spcBef>
              <a:spcAft>
                <a:spcPts val="0"/>
              </a:spcAft>
              <a:buClr>
                <a:srgbClr val="00246C"/>
              </a:buClr>
              <a:defRPr/>
            </a:pPr>
            <a:r>
              <a:rPr lang="en-US" sz="2200" b="0" kern="0" dirty="0">
                <a:solidFill>
                  <a:srgbClr val="E6E5D8">
                    <a:lumMod val="25000"/>
                  </a:srgbClr>
                </a:solidFill>
                <a:latin typeface="Arial Narrow" pitchFamily="34" charset="0"/>
              </a:rPr>
              <a:t> </a:t>
            </a:r>
            <a:endParaRPr lang="en-US" sz="2200" kern="0" dirty="0">
              <a:solidFill>
                <a:srgbClr val="687D90"/>
              </a:solidFill>
              <a:latin typeface="Arial Narrow" pitchFamily="34" charset="0"/>
            </a:endParaRPr>
          </a:p>
        </p:txBody>
      </p:sp>
      <p:pic>
        <p:nvPicPr>
          <p:cNvPr id="5" name="Bilde 4"/>
          <p:cNvPicPr>
            <a:picLocks noChangeAspect="1"/>
          </p:cNvPicPr>
          <p:nvPr/>
        </p:nvPicPr>
        <p:blipFill>
          <a:blip r:embed="rId3"/>
          <a:stretch>
            <a:fillRect/>
          </a:stretch>
        </p:blipFill>
        <p:spPr>
          <a:xfrm>
            <a:off x="8095437" y="6505435"/>
            <a:ext cx="591363" cy="329213"/>
          </a:xfrm>
          <a:prstGeom prst="rect">
            <a:avLst/>
          </a:prstGeom>
        </p:spPr>
      </p:pic>
      <p:pic>
        <p:nvPicPr>
          <p:cNvPr id="8" name="Bilde 7" descr="Et bilde som inneholder person, gruppe, bygning, stående&#10;&#10;Automatisk generert beskrivelse">
            <a:extLst>
              <a:ext uri="{FF2B5EF4-FFF2-40B4-BE49-F238E27FC236}">
                <a16:creationId xmlns:a16="http://schemas.microsoft.com/office/drawing/2014/main" id="{E9F6CD91-DE56-49C1-87CF-B2F3D1FA3D49}"/>
              </a:ext>
            </a:extLst>
          </p:cNvPr>
          <p:cNvPicPr>
            <a:picLocks noChangeAspect="1"/>
          </p:cNvPicPr>
          <p:nvPr/>
        </p:nvPicPr>
        <p:blipFill>
          <a:blip r:embed="rId4"/>
          <a:stretch>
            <a:fillRect/>
          </a:stretch>
        </p:blipFill>
        <p:spPr>
          <a:xfrm>
            <a:off x="4924808" y="1127128"/>
            <a:ext cx="3609592" cy="2407666"/>
          </a:xfrm>
          <a:prstGeom prst="rect">
            <a:avLst/>
          </a:prstGeom>
        </p:spPr>
      </p:pic>
      <p:pic>
        <p:nvPicPr>
          <p:cNvPr id="14" name="Bilde 13" descr="Et bilde som inneholder person, vegg, gulv, innendørs&#10;&#10;Automatisk generert beskrivelse">
            <a:extLst>
              <a:ext uri="{FF2B5EF4-FFF2-40B4-BE49-F238E27FC236}">
                <a16:creationId xmlns:a16="http://schemas.microsoft.com/office/drawing/2014/main" id="{A2592F52-F04B-4192-84EA-650CE6CB4DE4}"/>
              </a:ext>
            </a:extLst>
          </p:cNvPr>
          <p:cNvPicPr>
            <a:picLocks noChangeAspect="1"/>
          </p:cNvPicPr>
          <p:nvPr/>
        </p:nvPicPr>
        <p:blipFill>
          <a:blip r:embed="rId5"/>
          <a:stretch>
            <a:fillRect/>
          </a:stretch>
        </p:blipFill>
        <p:spPr>
          <a:xfrm>
            <a:off x="579632" y="3937002"/>
            <a:ext cx="3695697" cy="2463798"/>
          </a:xfrm>
          <a:prstGeom prst="rect">
            <a:avLst/>
          </a:prstGeom>
        </p:spPr>
      </p:pic>
    </p:spTree>
    <p:extLst>
      <p:ext uri="{BB962C8B-B14F-4D97-AF65-F5344CB8AC3E}">
        <p14:creationId xmlns:p14="http://schemas.microsoft.com/office/powerpoint/2010/main" val="3970726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Rotary Peace Centers University Partners</a:t>
            </a:r>
          </a:p>
        </p:txBody>
      </p:sp>
      <p:sp>
        <p:nvSpPr>
          <p:cNvPr id="3" name="Plassholder for innhold 2"/>
          <p:cNvSpPr>
            <a:spLocks noGrp="1"/>
          </p:cNvSpPr>
          <p:nvPr>
            <p:ph idx="1"/>
          </p:nvPr>
        </p:nvSpPr>
        <p:spPr/>
        <p:txBody>
          <a:bodyPr/>
          <a:lstStyle/>
          <a:p>
            <a:pPr marL="0" indent="0">
              <a:buNone/>
            </a:pPr>
            <a:r>
              <a:rPr lang="nb-NO" dirty="0"/>
              <a:t> </a:t>
            </a:r>
          </a:p>
        </p:txBody>
      </p:sp>
      <p:pic>
        <p:nvPicPr>
          <p:cNvPr id="1026" name="Picture 2" descr="C:\Users\hollowar\Desktop\Rotary Peace Centers 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2" y="1524002"/>
            <a:ext cx="8686801" cy="4217987"/>
          </a:xfrm>
          <a:prstGeom prst="rect">
            <a:avLst/>
          </a:prstGeom>
          <a:noFill/>
          <a:extLst>
            <a:ext uri="{909E8E84-426E-40DD-AFC4-6F175D3DCCD1}">
              <a14:hiddenFill xmlns:a14="http://schemas.microsoft.com/office/drawing/2010/main">
                <a:solidFill>
                  <a:srgbClr val="FFFFFF"/>
                </a:solidFill>
              </a14:hiddenFill>
            </a:ext>
          </a:extLst>
        </p:spPr>
      </p:pic>
      <p:pic>
        <p:nvPicPr>
          <p:cNvPr id="4" name="Bilde 3"/>
          <p:cNvPicPr>
            <a:picLocks noChangeAspect="1"/>
          </p:cNvPicPr>
          <p:nvPr/>
        </p:nvPicPr>
        <p:blipFill>
          <a:blip r:embed="rId4"/>
          <a:stretch>
            <a:fillRect/>
          </a:stretch>
        </p:blipFill>
        <p:spPr>
          <a:xfrm>
            <a:off x="8153400" y="6400800"/>
            <a:ext cx="591363" cy="329213"/>
          </a:xfrm>
          <a:prstGeom prst="rect">
            <a:avLst/>
          </a:prstGeom>
        </p:spPr>
      </p:pic>
    </p:spTree>
    <p:extLst>
      <p:ext uri="{BB962C8B-B14F-4D97-AF65-F5344CB8AC3E}">
        <p14:creationId xmlns:p14="http://schemas.microsoft.com/office/powerpoint/2010/main" val="224667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7200"/>
            <a:ext cx="9144000" cy="533400"/>
          </a:xfrm>
          <a:prstGeom prst="rect">
            <a:avLst/>
          </a:prstGeom>
          <a:solidFill>
            <a:srgbClr val="00B0F0"/>
          </a:solidFill>
        </p:spPr>
        <p:txBody>
          <a:bodyPr/>
          <a:lstStyle/>
          <a:p>
            <a:r>
              <a:rPr lang="en-US" sz="2800" b="1" dirty="0" err="1">
                <a:solidFill>
                  <a:schemeClr val="bg1"/>
                </a:solidFill>
              </a:rPr>
              <a:t>Hva</a:t>
            </a:r>
            <a:r>
              <a:rPr lang="en-US" sz="2800" b="1" dirty="0">
                <a:solidFill>
                  <a:schemeClr val="bg1"/>
                </a:solidFill>
              </a:rPr>
              <a:t> </a:t>
            </a:r>
            <a:r>
              <a:rPr lang="en-US" sz="2800" b="1" dirty="0" err="1">
                <a:solidFill>
                  <a:schemeClr val="bg1"/>
                </a:solidFill>
              </a:rPr>
              <a:t>gjør</a:t>
            </a:r>
            <a:r>
              <a:rPr lang="en-US" sz="2800" b="1" dirty="0">
                <a:solidFill>
                  <a:schemeClr val="bg1"/>
                </a:solidFill>
              </a:rPr>
              <a:t> </a:t>
            </a:r>
            <a:r>
              <a:rPr lang="en-US" sz="2800" b="1" dirty="0" err="1">
                <a:solidFill>
                  <a:schemeClr val="bg1"/>
                </a:solidFill>
              </a:rPr>
              <a:t>tidligere</a:t>
            </a:r>
            <a:r>
              <a:rPr lang="en-US" sz="2800" b="1" dirty="0">
                <a:solidFill>
                  <a:schemeClr val="bg1"/>
                </a:solidFill>
              </a:rPr>
              <a:t> </a:t>
            </a:r>
            <a:r>
              <a:rPr lang="en-US" sz="2800" b="1" dirty="0" err="1">
                <a:solidFill>
                  <a:schemeClr val="bg1"/>
                </a:solidFill>
              </a:rPr>
              <a:t>studenter</a:t>
            </a:r>
            <a:r>
              <a:rPr lang="en-US" sz="2800" b="1" dirty="0">
                <a:solidFill>
                  <a:schemeClr val="bg1"/>
                </a:solidFill>
              </a:rPr>
              <a:t>?</a:t>
            </a:r>
          </a:p>
        </p:txBody>
      </p:sp>
      <p:sp>
        <p:nvSpPr>
          <p:cNvPr id="8" name="Content Placeholder 4"/>
          <p:cNvSpPr>
            <a:spLocks noGrp="1"/>
          </p:cNvSpPr>
          <p:nvPr>
            <p:ph idx="4294967295"/>
          </p:nvPr>
        </p:nvSpPr>
        <p:spPr>
          <a:xfrm>
            <a:off x="4419600" y="1238250"/>
            <a:ext cx="4724400" cy="1911350"/>
          </a:xfrm>
          <a:prstGeom prst="rect">
            <a:avLst/>
          </a:prstGeom>
        </p:spPr>
        <p:txBody>
          <a:bodyPr/>
          <a:lstStyle/>
          <a:p>
            <a:pPr>
              <a:buClr>
                <a:schemeClr val="tx2"/>
              </a:buClr>
              <a:buNone/>
            </a:pPr>
            <a:r>
              <a:rPr lang="en-US" sz="2400" b="1" dirty="0">
                <a:solidFill>
                  <a:schemeClr val="accent1"/>
                </a:solidFill>
                <a:latin typeface="Arial Narrow" pitchFamily="34" charset="0"/>
                <a:cs typeface="Arial" charset="0"/>
              </a:rPr>
              <a:t>Alumni Update</a:t>
            </a:r>
          </a:p>
          <a:p>
            <a:pPr>
              <a:buClr>
                <a:schemeClr val="tx2"/>
              </a:buClr>
            </a:pPr>
            <a:r>
              <a:rPr lang="en-US" sz="2400" dirty="0">
                <a:solidFill>
                  <a:schemeClr val="tx2"/>
                </a:solidFill>
                <a:latin typeface="Arial Narrow" pitchFamily="34" charset="0"/>
                <a:cs typeface="Arial" charset="0"/>
              </a:rPr>
              <a:t>95% work in peace and conflict resolution</a:t>
            </a:r>
          </a:p>
          <a:p>
            <a:pPr>
              <a:buClr>
                <a:schemeClr val="tx2"/>
              </a:buClr>
            </a:pPr>
            <a:r>
              <a:rPr lang="en-US" sz="2400" dirty="0">
                <a:solidFill>
                  <a:schemeClr val="tx2"/>
                </a:solidFill>
                <a:latin typeface="Arial Narrow" pitchFamily="34" charset="0"/>
                <a:cs typeface="Arial" charset="0"/>
              </a:rPr>
              <a:t>Approximately 1200 alumni (2017 statistic)</a:t>
            </a:r>
          </a:p>
          <a:p>
            <a:pPr marL="0" indent="0">
              <a:buClr>
                <a:schemeClr val="tx2"/>
              </a:buClr>
              <a:buNone/>
            </a:pPr>
            <a:endParaRPr lang="en-US" sz="2400" dirty="0">
              <a:solidFill>
                <a:schemeClr val="tx2"/>
              </a:solidFill>
              <a:latin typeface="Arial Narrow" pitchFamily="34" charset="0"/>
              <a:cs typeface="Arial" charset="0"/>
            </a:endParaRPr>
          </a:p>
          <a:p>
            <a:pPr>
              <a:buClr>
                <a:schemeClr val="tx2"/>
              </a:buClr>
            </a:pPr>
            <a:endParaRPr lang="en-US" sz="2400" dirty="0">
              <a:solidFill>
                <a:schemeClr val="tx2"/>
              </a:solidFill>
              <a:latin typeface="Arial Narrow" pitchFamily="34" charset="0"/>
              <a:cs typeface="Arial" charset="0"/>
            </a:endParaRPr>
          </a:p>
          <a:p>
            <a:endParaRPr lang="en-US" dirty="0"/>
          </a:p>
        </p:txBody>
      </p:sp>
      <p:pic>
        <p:nvPicPr>
          <p:cNvPr id="6" name="Picture 5" descr="084EN-14_pp6.pdf - Foxit PhantomPDF"/>
          <p:cNvPicPr>
            <a:picLocks noChangeAspect="1"/>
          </p:cNvPicPr>
          <p:nvPr/>
        </p:nvPicPr>
        <p:blipFill rotWithShape="1">
          <a:blip r:embed="rId3">
            <a:extLst>
              <a:ext uri="{28A0092B-C50C-407E-A947-70E740481C1C}">
                <a14:useLocalDpi xmlns:a14="http://schemas.microsoft.com/office/drawing/2010/main" val="0"/>
              </a:ext>
            </a:extLst>
          </a:blip>
          <a:srcRect l="66244" t="53685" r="9119" b="2105"/>
          <a:stretch/>
        </p:blipFill>
        <p:spPr>
          <a:xfrm>
            <a:off x="381000" y="1214440"/>
            <a:ext cx="3581400" cy="4958859"/>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3195"/>
          <a:stretch/>
        </p:blipFill>
        <p:spPr>
          <a:xfrm>
            <a:off x="4343400" y="3444517"/>
            <a:ext cx="3962400" cy="2728780"/>
          </a:xfrm>
          <a:prstGeom prst="rect">
            <a:avLst/>
          </a:prstGeom>
        </p:spPr>
      </p:pic>
      <p:pic>
        <p:nvPicPr>
          <p:cNvPr id="3" name="Bilde 2"/>
          <p:cNvPicPr>
            <a:picLocks noChangeAspect="1"/>
          </p:cNvPicPr>
          <p:nvPr/>
        </p:nvPicPr>
        <p:blipFill>
          <a:blip r:embed="rId5"/>
          <a:stretch>
            <a:fillRect/>
          </a:stretch>
        </p:blipFill>
        <p:spPr>
          <a:xfrm>
            <a:off x="8153400" y="6303607"/>
            <a:ext cx="591363" cy="329213"/>
          </a:xfrm>
          <a:prstGeom prst="rect">
            <a:avLst/>
          </a:prstGeom>
        </p:spPr>
      </p:pic>
    </p:spTree>
    <p:extLst>
      <p:ext uri="{BB962C8B-B14F-4D97-AF65-F5344CB8AC3E}">
        <p14:creationId xmlns:p14="http://schemas.microsoft.com/office/powerpoint/2010/main" val="160167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54A1FC12-3C29-466E-8416-F5D676BE442D}"/>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nb-NO" dirty="0">
                <a:latin typeface="Arial Narrow" panose="020B0606020202030204" pitchFamily="34" charset="0"/>
              </a:rPr>
              <a:t>END POLIO NOW</a:t>
            </a:r>
          </a:p>
        </p:txBody>
      </p:sp>
      <p:pic>
        <p:nvPicPr>
          <p:cNvPr id="1026" name="Picture 2" descr="Bjorg Månum Andersson sitt profilbilde">
            <a:extLst>
              <a:ext uri="{FF2B5EF4-FFF2-40B4-BE49-F238E27FC236}">
                <a16:creationId xmlns:a16="http://schemas.microsoft.com/office/drawing/2014/main" id="{D01E7B8A-A291-44EA-BCB6-9DB5021466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981200"/>
            <a:ext cx="3200400" cy="3200400"/>
          </a:xfrm>
          <a:prstGeom prst="rect">
            <a:avLst/>
          </a:prstGeom>
          <a:noFill/>
          <a:extLst>
            <a:ext uri="{909E8E84-426E-40DD-AFC4-6F175D3DCCD1}">
              <a14:hiddenFill xmlns:a14="http://schemas.microsoft.com/office/drawing/2010/main">
                <a:solidFill>
                  <a:srgbClr val="FFFFFF"/>
                </a:solidFill>
              </a14:hiddenFill>
            </a:ext>
          </a:extLst>
        </p:spPr>
      </p:pic>
      <p:sp>
        <p:nvSpPr>
          <p:cNvPr id="7" name="Rektangel 6">
            <a:extLst>
              <a:ext uri="{FF2B5EF4-FFF2-40B4-BE49-F238E27FC236}">
                <a16:creationId xmlns:a16="http://schemas.microsoft.com/office/drawing/2014/main" id="{E2D6B4C5-2BB7-44CF-B224-8559D1A2E7C8}"/>
              </a:ext>
            </a:extLst>
          </p:cNvPr>
          <p:cNvSpPr/>
          <p:nvPr/>
        </p:nvSpPr>
        <p:spPr>
          <a:xfrm>
            <a:off x="8153400" y="6400800"/>
            <a:ext cx="6096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99132643"/>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PAUL HARRIS FELLOW</a:t>
            </a:r>
          </a:p>
        </p:txBody>
      </p:sp>
      <p:pic>
        <p:nvPicPr>
          <p:cNvPr id="4" name="Plassholder for innhold 3"/>
          <p:cNvPicPr>
            <a:picLocks noGrp="1" noChangeAspect="1"/>
          </p:cNvPicPr>
          <p:nvPr>
            <p:ph idx="1"/>
          </p:nvPr>
        </p:nvPicPr>
        <p:blipFill>
          <a:blip r:embed="rId3"/>
          <a:stretch>
            <a:fillRect/>
          </a:stretch>
        </p:blipFill>
        <p:spPr>
          <a:xfrm>
            <a:off x="2819400" y="1143000"/>
            <a:ext cx="2857500" cy="2832100"/>
          </a:xfrm>
        </p:spPr>
      </p:pic>
      <p:sp>
        <p:nvSpPr>
          <p:cNvPr id="5" name="TekstSylinder 4"/>
          <p:cNvSpPr txBox="1"/>
          <p:nvPr/>
        </p:nvSpPr>
        <p:spPr>
          <a:xfrm>
            <a:off x="867052" y="4267200"/>
            <a:ext cx="7239000" cy="2031325"/>
          </a:xfrm>
          <a:prstGeom prst="rect">
            <a:avLst/>
          </a:prstGeom>
          <a:noFill/>
        </p:spPr>
        <p:txBody>
          <a:bodyPr wrap="square" rtlCol="0">
            <a:spAutoFit/>
          </a:bodyPr>
          <a:lstStyle/>
          <a:p>
            <a:pPr marL="285750" indent="-285750">
              <a:buFont typeface="Arial" panose="020B0604020202020204" pitchFamily="34" charset="0"/>
              <a:buChar char="•"/>
            </a:pPr>
            <a:r>
              <a:rPr lang="nb-NO" sz="1800" dirty="0">
                <a:solidFill>
                  <a:srgbClr val="58585A"/>
                </a:solidFill>
              </a:rPr>
              <a:t>En æresbevisning til noen, medlem eller ikke, som har gjort en spesiell innsats i «god Rotary ånd»</a:t>
            </a:r>
          </a:p>
          <a:p>
            <a:pPr marL="285750" indent="-285750">
              <a:buFont typeface="Arial" panose="020B0604020202020204" pitchFamily="34" charset="0"/>
              <a:buChar char="•"/>
            </a:pPr>
            <a:r>
              <a:rPr lang="nb-NO" sz="1800" dirty="0">
                <a:solidFill>
                  <a:srgbClr val="58585A"/>
                </a:solidFill>
              </a:rPr>
              <a:t>Klubben opptjener «poeng» ettersom hvor mange penger man donerer til TRF. 1000 poeng gir tilgang til en PHF</a:t>
            </a:r>
            <a:br>
              <a:rPr lang="nb-NO" sz="1800" dirty="0">
                <a:solidFill>
                  <a:srgbClr val="58585A"/>
                </a:solidFill>
              </a:rPr>
            </a:br>
            <a:r>
              <a:rPr lang="nb-NO" sz="1800" dirty="0">
                <a:solidFill>
                  <a:srgbClr val="58585A"/>
                </a:solidFill>
              </a:rPr>
              <a:t>Kan også kjøpes for USD 1000</a:t>
            </a:r>
          </a:p>
          <a:p>
            <a:pPr marL="285750" indent="-285750">
              <a:buFont typeface="Arial" panose="020B0604020202020204" pitchFamily="34" charset="0"/>
              <a:buChar char="•"/>
            </a:pPr>
            <a:r>
              <a:rPr lang="nb-NO" sz="1800" dirty="0">
                <a:solidFill>
                  <a:srgbClr val="58585A"/>
                </a:solidFill>
              </a:rPr>
              <a:t>Hvor mange poeng har klubben til gode, spør Trygve etterpå.</a:t>
            </a:r>
          </a:p>
          <a:p>
            <a:endParaRPr lang="nb-NO" sz="1800" dirty="0">
              <a:solidFill>
                <a:srgbClr val="58585A"/>
              </a:solidFill>
            </a:endParaRPr>
          </a:p>
        </p:txBody>
      </p:sp>
      <p:pic>
        <p:nvPicPr>
          <p:cNvPr id="3" name="Bilde 2"/>
          <p:cNvPicPr>
            <a:picLocks noChangeAspect="1"/>
          </p:cNvPicPr>
          <p:nvPr/>
        </p:nvPicPr>
        <p:blipFill>
          <a:blip r:embed="rId4"/>
          <a:stretch>
            <a:fillRect/>
          </a:stretch>
        </p:blipFill>
        <p:spPr>
          <a:xfrm>
            <a:off x="8077200" y="6324600"/>
            <a:ext cx="756370" cy="421073"/>
          </a:xfrm>
          <a:prstGeom prst="rect">
            <a:avLst/>
          </a:prstGeom>
        </p:spPr>
      </p:pic>
    </p:spTree>
    <p:extLst>
      <p:ext uri="{BB962C8B-B14F-4D97-AF65-F5344CB8AC3E}">
        <p14:creationId xmlns:p14="http://schemas.microsoft.com/office/powerpoint/2010/main" val="3529182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2900"/>
            <a:ext cx="9144000" cy="1152878"/>
          </a:xfrm>
          <a:solidFill>
            <a:schemeClr val="bg1"/>
          </a:solidFill>
        </p:spPr>
        <p:txBody>
          <a:bodyPr/>
          <a:lstStyle/>
          <a:p>
            <a:endParaRPr lang="en-US" dirty="0"/>
          </a:p>
        </p:txBody>
      </p:sp>
      <p:sp>
        <p:nvSpPr>
          <p:cNvPr id="6" name="Rectangle 5"/>
          <p:cNvSpPr/>
          <p:nvPr/>
        </p:nvSpPr>
        <p:spPr>
          <a:xfrm>
            <a:off x="0" y="0"/>
            <a:ext cx="9144000" cy="45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pic>
        <p:nvPicPr>
          <p:cNvPr id="4" name="Content Placeholder 3" descr="RotaryMBS_RGB.png"/>
          <p:cNvPicPr>
            <a:picLocks noChangeAspect="1"/>
          </p:cNvPicPr>
          <p:nvPr/>
        </p:nvPicPr>
        <p:blipFill>
          <a:blip r:embed="rId3" cstate="print">
            <a:extLst>
              <a:ext uri="{28A0092B-C50C-407E-A947-70E740481C1C}">
                <a14:useLocalDpi xmlns:a14="http://schemas.microsoft.com/office/drawing/2010/main" val="0"/>
              </a:ext>
            </a:extLst>
          </a:blip>
          <a:srcRect t="-23191" b="-23191"/>
          <a:stretch>
            <a:fillRect/>
          </a:stretch>
        </p:blipFill>
        <p:spPr>
          <a:xfrm>
            <a:off x="379590" y="171002"/>
            <a:ext cx="1635477" cy="899450"/>
          </a:xfrm>
          <a:prstGeom prst="rect">
            <a:avLst/>
          </a:prstGeom>
        </p:spPr>
      </p:pic>
      <p:pic>
        <p:nvPicPr>
          <p:cNvPr id="1028" name="Picture 4" descr="http://www.rogers.vc/vikikinsman/wp-content/uploads/2011/08/ThankYo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9275" y="1799090"/>
            <a:ext cx="5505450" cy="3990976"/>
          </a:xfrm>
          <a:prstGeom prst="rect">
            <a:avLst/>
          </a:prstGeom>
          <a:noFill/>
          <a:extLst>
            <a:ext uri="{909E8E84-426E-40DD-AFC4-6F175D3DCCD1}">
              <a14:hiddenFill xmlns:a14="http://schemas.microsoft.com/office/drawing/2010/main">
                <a:solidFill>
                  <a:srgbClr val="FFFFFF"/>
                </a:solidFill>
              </a14:hiddenFill>
            </a:ext>
          </a:extLst>
        </p:spPr>
      </p:pic>
      <p:pic>
        <p:nvPicPr>
          <p:cNvPr id="3" name="Bilde 2">
            <a:extLst>
              <a:ext uri="{FF2B5EF4-FFF2-40B4-BE49-F238E27FC236}">
                <a16:creationId xmlns:a16="http://schemas.microsoft.com/office/drawing/2014/main" id="{6E9CD829-6141-4CFC-8976-CEF3F5698B56}"/>
              </a:ext>
            </a:extLst>
          </p:cNvPr>
          <p:cNvPicPr>
            <a:picLocks noChangeAspect="1"/>
          </p:cNvPicPr>
          <p:nvPr/>
        </p:nvPicPr>
        <p:blipFill>
          <a:blip r:embed="rId5"/>
          <a:stretch>
            <a:fillRect/>
          </a:stretch>
        </p:blipFill>
        <p:spPr>
          <a:xfrm>
            <a:off x="8001000" y="6420091"/>
            <a:ext cx="987638" cy="377985"/>
          </a:xfrm>
          <a:prstGeom prst="rect">
            <a:avLst/>
          </a:prstGeom>
        </p:spPr>
      </p:pic>
    </p:spTree>
    <p:extLst>
      <p:ext uri="{BB962C8B-B14F-4D97-AF65-F5344CB8AC3E}">
        <p14:creationId xmlns:p14="http://schemas.microsoft.com/office/powerpoint/2010/main" val="337713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37917B-2BBD-424F-8E28-62CF57FBFBA6}"/>
              </a:ext>
            </a:extLst>
          </p:cNvPr>
          <p:cNvSpPr>
            <a:spLocks noGrp="1"/>
          </p:cNvSpPr>
          <p:nvPr>
            <p:ph type="title"/>
          </p:nvPr>
        </p:nvSpPr>
        <p:spPr/>
        <p:txBody>
          <a:bodyPr/>
          <a:lstStyle/>
          <a:p>
            <a:r>
              <a:rPr lang="nb-NO" dirty="0"/>
              <a:t>EN LITEN HISTORIE. The Rotary Foundation er med</a:t>
            </a:r>
          </a:p>
        </p:txBody>
      </p:sp>
      <p:pic>
        <p:nvPicPr>
          <p:cNvPr id="5" name="Bilde 4">
            <a:extLst>
              <a:ext uri="{FF2B5EF4-FFF2-40B4-BE49-F238E27FC236}">
                <a16:creationId xmlns:a16="http://schemas.microsoft.com/office/drawing/2014/main" id="{20F2B1DB-F609-4E2C-BB10-BF991D957943}"/>
              </a:ext>
            </a:extLst>
          </p:cNvPr>
          <p:cNvPicPr>
            <a:picLocks noChangeAspect="1"/>
          </p:cNvPicPr>
          <p:nvPr/>
        </p:nvPicPr>
        <p:blipFill>
          <a:blip r:embed="rId2"/>
          <a:stretch>
            <a:fillRect/>
          </a:stretch>
        </p:blipFill>
        <p:spPr>
          <a:xfrm>
            <a:off x="5334001" y="4657679"/>
            <a:ext cx="3453322" cy="1777197"/>
          </a:xfrm>
          <a:prstGeom prst="rect">
            <a:avLst/>
          </a:prstGeom>
        </p:spPr>
      </p:pic>
      <p:pic>
        <p:nvPicPr>
          <p:cNvPr id="7" name="Bilde 6" descr="Et bilde som inneholder person, innendørs, barn, gulv&#10;&#10;Beskrivelse som er generert med svært høy visshet">
            <a:extLst>
              <a:ext uri="{FF2B5EF4-FFF2-40B4-BE49-F238E27FC236}">
                <a16:creationId xmlns:a16="http://schemas.microsoft.com/office/drawing/2014/main" id="{44E5C38E-CED0-4FF1-9009-61DAA1668C03}"/>
              </a:ext>
            </a:extLst>
          </p:cNvPr>
          <p:cNvPicPr>
            <a:picLocks noChangeAspect="1"/>
          </p:cNvPicPr>
          <p:nvPr/>
        </p:nvPicPr>
        <p:blipFill>
          <a:blip r:embed="rId3"/>
          <a:stretch>
            <a:fillRect/>
          </a:stretch>
        </p:blipFill>
        <p:spPr>
          <a:xfrm>
            <a:off x="2968871" y="2701855"/>
            <a:ext cx="3039116" cy="1995762"/>
          </a:xfrm>
          <a:prstGeom prst="rect">
            <a:avLst/>
          </a:prstGeom>
        </p:spPr>
      </p:pic>
      <p:pic>
        <p:nvPicPr>
          <p:cNvPr id="9" name="Bilde 8">
            <a:extLst>
              <a:ext uri="{FF2B5EF4-FFF2-40B4-BE49-F238E27FC236}">
                <a16:creationId xmlns:a16="http://schemas.microsoft.com/office/drawing/2014/main" id="{4B4D63E7-13DC-48D2-874C-C352DC97422D}"/>
              </a:ext>
            </a:extLst>
          </p:cNvPr>
          <p:cNvPicPr>
            <a:picLocks noChangeAspect="1"/>
          </p:cNvPicPr>
          <p:nvPr/>
        </p:nvPicPr>
        <p:blipFill>
          <a:blip r:embed="rId4"/>
          <a:stretch>
            <a:fillRect/>
          </a:stretch>
        </p:blipFill>
        <p:spPr>
          <a:xfrm>
            <a:off x="6248400" y="1981200"/>
            <a:ext cx="2401456" cy="1685880"/>
          </a:xfrm>
          <a:prstGeom prst="rect">
            <a:avLst/>
          </a:prstGeom>
        </p:spPr>
      </p:pic>
      <p:pic>
        <p:nvPicPr>
          <p:cNvPr id="10" name="Bilde 9">
            <a:extLst>
              <a:ext uri="{FF2B5EF4-FFF2-40B4-BE49-F238E27FC236}">
                <a16:creationId xmlns:a16="http://schemas.microsoft.com/office/drawing/2014/main" id="{CC5AA9C5-45B7-49F8-9DA7-A3D6E846FDBD}"/>
              </a:ext>
            </a:extLst>
          </p:cNvPr>
          <p:cNvPicPr>
            <a:picLocks noChangeAspect="1"/>
          </p:cNvPicPr>
          <p:nvPr/>
        </p:nvPicPr>
        <p:blipFill>
          <a:blip r:embed="rId5"/>
          <a:stretch>
            <a:fillRect/>
          </a:stretch>
        </p:blipFill>
        <p:spPr>
          <a:xfrm>
            <a:off x="228600" y="1268817"/>
            <a:ext cx="2499858" cy="4267200"/>
          </a:xfrm>
          <a:prstGeom prst="rect">
            <a:avLst/>
          </a:prstGeom>
        </p:spPr>
      </p:pic>
      <p:sp>
        <p:nvSpPr>
          <p:cNvPr id="11" name="TekstSylinder 10">
            <a:extLst>
              <a:ext uri="{FF2B5EF4-FFF2-40B4-BE49-F238E27FC236}">
                <a16:creationId xmlns:a16="http://schemas.microsoft.com/office/drawing/2014/main" id="{54E09981-D2AB-4504-96C1-D786BC17D03A}"/>
              </a:ext>
            </a:extLst>
          </p:cNvPr>
          <p:cNvSpPr txBox="1"/>
          <p:nvPr/>
        </p:nvSpPr>
        <p:spPr>
          <a:xfrm>
            <a:off x="1592271" y="5695619"/>
            <a:ext cx="3741730"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mn-cs"/>
              </a:rPr>
              <a:t>Tusen Takk</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mn-cs"/>
              </a:rPr>
              <a:t>Akersborg Rotary Klubb</a:t>
            </a:r>
          </a:p>
        </p:txBody>
      </p:sp>
      <p:pic>
        <p:nvPicPr>
          <p:cNvPr id="3" name="Bilde 2">
            <a:extLst>
              <a:ext uri="{FF2B5EF4-FFF2-40B4-BE49-F238E27FC236}">
                <a16:creationId xmlns:a16="http://schemas.microsoft.com/office/drawing/2014/main" id="{2E657449-1B45-4FED-BD7D-73689D39C3F1}"/>
              </a:ext>
            </a:extLst>
          </p:cNvPr>
          <p:cNvPicPr>
            <a:picLocks noChangeAspect="1"/>
          </p:cNvPicPr>
          <p:nvPr/>
        </p:nvPicPr>
        <p:blipFill>
          <a:blip r:embed="rId6"/>
          <a:stretch>
            <a:fillRect/>
          </a:stretch>
        </p:blipFill>
        <p:spPr>
          <a:xfrm>
            <a:off x="3037115" y="1084227"/>
            <a:ext cx="2286000" cy="1524000"/>
          </a:xfrm>
          <a:prstGeom prst="rect">
            <a:avLst/>
          </a:prstGeom>
        </p:spPr>
      </p:pic>
      <p:sp>
        <p:nvSpPr>
          <p:cNvPr id="4" name="Rektangel 3">
            <a:extLst>
              <a:ext uri="{FF2B5EF4-FFF2-40B4-BE49-F238E27FC236}">
                <a16:creationId xmlns:a16="http://schemas.microsoft.com/office/drawing/2014/main" id="{B7235702-6124-4ABC-995B-5A9A81F59525}"/>
              </a:ext>
            </a:extLst>
          </p:cNvPr>
          <p:cNvSpPr/>
          <p:nvPr/>
        </p:nvSpPr>
        <p:spPr>
          <a:xfrm>
            <a:off x="8229600" y="6434876"/>
            <a:ext cx="557723" cy="2707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31229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BF5669-0E0C-4B83-91F0-130B01EAC391}"/>
              </a:ext>
            </a:extLst>
          </p:cNvPr>
          <p:cNvSpPr>
            <a:spLocks noGrp="1"/>
          </p:cNvSpPr>
          <p:nvPr>
            <p:ph type="title"/>
          </p:nvPr>
        </p:nvSpPr>
        <p:spPr/>
        <p:txBody>
          <a:bodyPr/>
          <a:lstStyle/>
          <a:p>
            <a:r>
              <a:rPr lang="nb-NO" dirty="0"/>
              <a:t>Hva er egentlig THE ROTARY FOUNDATION</a:t>
            </a:r>
          </a:p>
        </p:txBody>
      </p:sp>
      <p:sp>
        <p:nvSpPr>
          <p:cNvPr id="3" name="Plassholder for innhold 2">
            <a:extLst>
              <a:ext uri="{FF2B5EF4-FFF2-40B4-BE49-F238E27FC236}">
                <a16:creationId xmlns:a16="http://schemas.microsoft.com/office/drawing/2014/main" id="{EA55988D-D175-4B7B-B94D-53E07987602A}"/>
              </a:ext>
            </a:extLst>
          </p:cNvPr>
          <p:cNvSpPr>
            <a:spLocks noGrp="1"/>
          </p:cNvSpPr>
          <p:nvPr>
            <p:ph idx="1"/>
          </p:nvPr>
        </p:nvSpPr>
        <p:spPr/>
        <p:txBody>
          <a:bodyPr/>
          <a:lstStyle/>
          <a:p>
            <a:pPr marL="0" indent="0" algn="ctr">
              <a:buNone/>
            </a:pPr>
            <a:r>
              <a:rPr lang="nb-NO" sz="2800" dirty="0"/>
              <a:t>The Rotary Foundation er et av verdens største fond for utdeling av midler under mottoet</a:t>
            </a:r>
          </a:p>
          <a:p>
            <a:pPr marL="0" indent="0" algn="ctr">
              <a:buNone/>
            </a:pPr>
            <a:br>
              <a:rPr lang="nb-NO" dirty="0"/>
            </a:br>
            <a:r>
              <a:rPr lang="nb-NO" sz="4400" dirty="0" err="1"/>
              <a:t>Doing</a:t>
            </a:r>
            <a:r>
              <a:rPr lang="nb-NO" sz="4400" dirty="0"/>
              <a:t> </a:t>
            </a:r>
            <a:r>
              <a:rPr lang="nb-NO" sz="4400" dirty="0" err="1"/>
              <a:t>good</a:t>
            </a:r>
            <a:r>
              <a:rPr lang="nb-NO" sz="4400" dirty="0"/>
              <a:t> in the world </a:t>
            </a:r>
            <a:br>
              <a:rPr lang="nb-NO" sz="4400" dirty="0"/>
            </a:br>
            <a:endParaRPr lang="nb-NO" sz="4400" dirty="0"/>
          </a:p>
          <a:p>
            <a:pPr marL="0" indent="0" algn="ctr">
              <a:buNone/>
            </a:pPr>
            <a:r>
              <a:rPr lang="en-US" sz="2800" dirty="0">
                <a:solidFill>
                  <a:srgbClr val="39424A"/>
                </a:solidFill>
                <a:effectLst>
                  <a:outerShdw blurRad="38100" dist="38100" dir="2700000" algn="tl">
                    <a:srgbClr val="000000">
                      <a:alpha val="43137"/>
                    </a:srgbClr>
                  </a:outerShdw>
                </a:effectLst>
                <a:latin typeface="Open Sans"/>
              </a:rPr>
              <a:t>The Rotary Foundation transforms your gifts into service projects </a:t>
            </a:r>
            <a:br>
              <a:rPr lang="en-US" sz="2800" dirty="0">
                <a:solidFill>
                  <a:srgbClr val="39424A"/>
                </a:solidFill>
                <a:effectLst>
                  <a:outerShdw blurRad="38100" dist="38100" dir="2700000" algn="tl">
                    <a:srgbClr val="000000">
                      <a:alpha val="43137"/>
                    </a:srgbClr>
                  </a:outerShdw>
                </a:effectLst>
                <a:latin typeface="Open Sans"/>
              </a:rPr>
            </a:br>
            <a:r>
              <a:rPr lang="en-US" sz="2800" dirty="0">
                <a:solidFill>
                  <a:srgbClr val="39424A"/>
                </a:solidFill>
                <a:effectLst>
                  <a:outerShdw blurRad="38100" dist="38100" dir="2700000" algn="tl">
                    <a:srgbClr val="000000">
                      <a:alpha val="43137"/>
                    </a:srgbClr>
                  </a:outerShdw>
                </a:effectLst>
                <a:latin typeface="Open Sans"/>
              </a:rPr>
              <a:t>that </a:t>
            </a:r>
            <a:br>
              <a:rPr lang="en-US" sz="2800" dirty="0">
                <a:solidFill>
                  <a:srgbClr val="39424A"/>
                </a:solidFill>
                <a:effectLst>
                  <a:outerShdw blurRad="38100" dist="38100" dir="2700000" algn="tl">
                    <a:srgbClr val="000000">
                      <a:alpha val="43137"/>
                    </a:srgbClr>
                  </a:outerShdw>
                </a:effectLst>
                <a:latin typeface="Open Sans"/>
              </a:rPr>
            </a:br>
            <a:r>
              <a:rPr lang="en-US" sz="2800" dirty="0">
                <a:solidFill>
                  <a:srgbClr val="39424A"/>
                </a:solidFill>
                <a:effectLst>
                  <a:outerShdw blurRad="38100" dist="38100" dir="2700000" algn="tl">
                    <a:srgbClr val="000000">
                      <a:alpha val="43137"/>
                    </a:srgbClr>
                  </a:outerShdw>
                </a:effectLst>
                <a:latin typeface="Open Sans"/>
              </a:rPr>
              <a:t>change lives both close to home and around the world.</a:t>
            </a:r>
          </a:p>
          <a:p>
            <a:pPr marL="0" indent="0" algn="ctr">
              <a:buNone/>
            </a:pPr>
            <a:endParaRPr lang="nb-NO" dirty="0"/>
          </a:p>
        </p:txBody>
      </p:sp>
      <p:sp>
        <p:nvSpPr>
          <p:cNvPr id="4" name="Rektangel 3">
            <a:extLst>
              <a:ext uri="{FF2B5EF4-FFF2-40B4-BE49-F238E27FC236}">
                <a16:creationId xmlns:a16="http://schemas.microsoft.com/office/drawing/2014/main" id="{F7C0356F-00AE-4D73-9D0E-CC3E7C2510B9}"/>
              </a:ext>
            </a:extLst>
          </p:cNvPr>
          <p:cNvSpPr/>
          <p:nvPr/>
        </p:nvSpPr>
        <p:spPr>
          <a:xfrm>
            <a:off x="8153400" y="6400800"/>
            <a:ext cx="6096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26986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54A1FC12-3C29-466E-8416-F5D676BE442D}"/>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nb-NO" dirty="0" err="1">
                <a:latin typeface="Arial Narrow" panose="020B0606020202030204" pitchFamily="34" charset="0"/>
              </a:rPr>
              <a:t>Noen</a:t>
            </a:r>
            <a:r>
              <a:rPr lang="en-US" altLang="nb-NO" dirty="0">
                <a:latin typeface="Arial Narrow" panose="020B0606020202030204" pitchFamily="34" charset="0"/>
              </a:rPr>
              <a:t> tall THE ROTARY FOUNDATION, </a:t>
            </a:r>
            <a:r>
              <a:rPr lang="en-US" altLang="nb-NO" dirty="0" err="1">
                <a:latin typeface="Arial Narrow" panose="020B0606020202030204" pitchFamily="34" charset="0"/>
              </a:rPr>
              <a:t>internasjonalt</a:t>
            </a:r>
            <a:endParaRPr lang="en-US" altLang="nb-NO" dirty="0">
              <a:latin typeface="Arial Narrow" panose="020B0606020202030204" pitchFamily="34" charset="0"/>
            </a:endParaRPr>
          </a:p>
        </p:txBody>
      </p:sp>
      <p:sp>
        <p:nvSpPr>
          <p:cNvPr id="6" name="TekstSylinder 5">
            <a:extLst>
              <a:ext uri="{FF2B5EF4-FFF2-40B4-BE49-F238E27FC236}">
                <a16:creationId xmlns:a16="http://schemas.microsoft.com/office/drawing/2014/main" id="{826F1CC4-D371-4EED-965D-59251ED6D0EC}"/>
              </a:ext>
            </a:extLst>
          </p:cNvPr>
          <p:cNvSpPr txBox="1"/>
          <p:nvPr/>
        </p:nvSpPr>
        <p:spPr>
          <a:xfrm>
            <a:off x="1219200" y="1066800"/>
            <a:ext cx="5429692" cy="3416320"/>
          </a:xfrm>
          <a:prstGeom prst="rect">
            <a:avLst/>
          </a:prstGeom>
          <a:noFill/>
        </p:spPr>
        <p:txBody>
          <a:bodyPr wrap="none" rtlCol="0">
            <a:spAutoFit/>
          </a:bodyPr>
          <a:lstStyle/>
          <a:p>
            <a:r>
              <a:rPr lang="nb-NO" dirty="0">
                <a:solidFill>
                  <a:srgbClr val="58585A"/>
                </a:solidFill>
              </a:rPr>
              <a:t>Noen få tall fra 2017-18:</a:t>
            </a:r>
          </a:p>
          <a:p>
            <a:endParaRPr lang="nb-NO" dirty="0">
              <a:solidFill>
                <a:srgbClr val="58585A"/>
              </a:solidFill>
            </a:endParaRPr>
          </a:p>
          <a:p>
            <a:pPr marL="342900" indent="-342900">
              <a:buFontTx/>
              <a:buChar char="-"/>
            </a:pPr>
            <a:endParaRPr lang="nb-NO" dirty="0">
              <a:solidFill>
                <a:srgbClr val="58585A"/>
              </a:solidFill>
            </a:endParaRPr>
          </a:p>
          <a:p>
            <a:pPr marL="342900" indent="-342900">
              <a:buFontTx/>
              <a:buChar char="-"/>
            </a:pPr>
            <a:r>
              <a:rPr lang="nb-NO" dirty="0">
                <a:solidFill>
                  <a:srgbClr val="58585A"/>
                </a:solidFill>
              </a:rPr>
              <a:t>30.000 forskjellige serviceprosjekter</a:t>
            </a:r>
          </a:p>
          <a:p>
            <a:pPr marL="342900" indent="-342900">
              <a:buFontTx/>
              <a:buChar char="-"/>
            </a:pPr>
            <a:r>
              <a:rPr lang="nb-NO" dirty="0">
                <a:solidFill>
                  <a:srgbClr val="58585A"/>
                </a:solidFill>
              </a:rPr>
              <a:t>24.300.000 frivillige timer brukt</a:t>
            </a:r>
            <a:br>
              <a:rPr lang="nb-NO" dirty="0">
                <a:solidFill>
                  <a:srgbClr val="58585A"/>
                </a:solidFill>
              </a:rPr>
            </a:br>
            <a:endParaRPr lang="nb-NO" dirty="0">
              <a:solidFill>
                <a:srgbClr val="58585A"/>
              </a:solidFill>
            </a:endParaRPr>
          </a:p>
          <a:p>
            <a:pPr marL="342900" indent="-342900">
              <a:buFontTx/>
              <a:buChar char="-"/>
            </a:pPr>
            <a:r>
              <a:rPr lang="nb-NO" dirty="0">
                <a:solidFill>
                  <a:srgbClr val="58585A"/>
                </a:solidFill>
              </a:rPr>
              <a:t>Utryddelse av Polio    108 </a:t>
            </a:r>
            <a:r>
              <a:rPr lang="nb-NO" dirty="0" err="1">
                <a:solidFill>
                  <a:srgbClr val="58585A"/>
                </a:solidFill>
              </a:rPr>
              <a:t>mill</a:t>
            </a:r>
            <a:r>
              <a:rPr lang="nb-NO" dirty="0">
                <a:solidFill>
                  <a:srgbClr val="58585A"/>
                </a:solidFill>
              </a:rPr>
              <a:t> USD</a:t>
            </a:r>
          </a:p>
          <a:p>
            <a:pPr marL="342900" indent="-342900">
              <a:buFontTx/>
              <a:buChar char="-"/>
            </a:pPr>
            <a:r>
              <a:rPr lang="nb-NO" dirty="0">
                <a:solidFill>
                  <a:srgbClr val="58585A"/>
                </a:solidFill>
              </a:rPr>
              <a:t>500 District Grants       26 </a:t>
            </a:r>
            <a:r>
              <a:rPr lang="nb-NO" dirty="0" err="1">
                <a:solidFill>
                  <a:srgbClr val="58585A"/>
                </a:solidFill>
              </a:rPr>
              <a:t>mill</a:t>
            </a:r>
            <a:r>
              <a:rPr lang="nb-NO" dirty="0">
                <a:solidFill>
                  <a:srgbClr val="58585A"/>
                </a:solidFill>
              </a:rPr>
              <a:t> USD</a:t>
            </a:r>
          </a:p>
          <a:p>
            <a:pPr marL="342900" indent="-342900">
              <a:buFontTx/>
              <a:buChar char="-"/>
            </a:pPr>
            <a:r>
              <a:rPr lang="nb-NO" dirty="0">
                <a:solidFill>
                  <a:srgbClr val="58585A"/>
                </a:solidFill>
              </a:rPr>
              <a:t>1100 Global Grants      73 </a:t>
            </a:r>
            <a:r>
              <a:rPr lang="nb-NO" dirty="0" err="1">
                <a:solidFill>
                  <a:srgbClr val="58585A"/>
                </a:solidFill>
              </a:rPr>
              <a:t>mill</a:t>
            </a:r>
            <a:r>
              <a:rPr lang="nb-NO" dirty="0">
                <a:solidFill>
                  <a:srgbClr val="58585A"/>
                </a:solidFill>
              </a:rPr>
              <a:t> USD</a:t>
            </a:r>
          </a:p>
        </p:txBody>
      </p:sp>
      <p:sp>
        <p:nvSpPr>
          <p:cNvPr id="8" name="TekstSylinder 7">
            <a:extLst>
              <a:ext uri="{FF2B5EF4-FFF2-40B4-BE49-F238E27FC236}">
                <a16:creationId xmlns:a16="http://schemas.microsoft.com/office/drawing/2014/main" id="{40527D8C-746D-4C0A-8C62-C4FE8F5BAF0D}"/>
              </a:ext>
            </a:extLst>
          </p:cNvPr>
          <p:cNvSpPr txBox="1"/>
          <p:nvPr/>
        </p:nvSpPr>
        <p:spPr>
          <a:xfrm>
            <a:off x="1228078" y="3005792"/>
            <a:ext cx="530915" cy="830997"/>
          </a:xfrm>
          <a:prstGeom prst="rect">
            <a:avLst/>
          </a:prstGeom>
          <a:noFill/>
        </p:spPr>
        <p:txBody>
          <a:bodyPr wrap="none" rtlCol="0">
            <a:spAutoFit/>
          </a:bodyPr>
          <a:lstStyle/>
          <a:p>
            <a:pPr marL="342900" indent="-342900">
              <a:buFontTx/>
              <a:buChar char="-"/>
            </a:pPr>
            <a:endParaRPr lang="nb-NO" dirty="0"/>
          </a:p>
          <a:p>
            <a:pPr marL="342900" indent="-342900">
              <a:buFontTx/>
              <a:buChar char="-"/>
            </a:pPr>
            <a:endParaRPr lang="nb-NO" dirty="0"/>
          </a:p>
        </p:txBody>
      </p:sp>
      <p:sp>
        <p:nvSpPr>
          <p:cNvPr id="5" name="Rektangel 4">
            <a:extLst>
              <a:ext uri="{FF2B5EF4-FFF2-40B4-BE49-F238E27FC236}">
                <a16:creationId xmlns:a16="http://schemas.microsoft.com/office/drawing/2014/main" id="{774EA396-A260-4532-8DAB-B77FBE25B7C2}"/>
              </a:ext>
            </a:extLst>
          </p:cNvPr>
          <p:cNvSpPr/>
          <p:nvPr/>
        </p:nvSpPr>
        <p:spPr>
          <a:xfrm>
            <a:off x="8153400" y="6400800"/>
            <a:ext cx="6096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1401B879-566E-4004-96E7-4AD797A8C08F}"/>
              </a:ext>
            </a:extLst>
          </p:cNvPr>
          <p:cNvSpPr>
            <a:spLocks noGrp="1"/>
          </p:cNvSpPr>
          <p:nvPr>
            <p:ph type="title"/>
          </p:nvPr>
        </p:nvSpPr>
        <p:spPr/>
        <p:txBody>
          <a:bodyPr/>
          <a:lstStyle/>
          <a:p>
            <a:r>
              <a:rPr lang="nb-NO" dirty="0"/>
              <a:t>Hva med vårt distrikt?</a:t>
            </a:r>
          </a:p>
        </p:txBody>
      </p:sp>
      <p:sp>
        <p:nvSpPr>
          <p:cNvPr id="5" name="Plassholder for innhold 4">
            <a:extLst>
              <a:ext uri="{FF2B5EF4-FFF2-40B4-BE49-F238E27FC236}">
                <a16:creationId xmlns:a16="http://schemas.microsoft.com/office/drawing/2014/main" id="{06709B7A-6824-4596-A6C3-C0AC0394CEA0}"/>
              </a:ext>
            </a:extLst>
          </p:cNvPr>
          <p:cNvSpPr>
            <a:spLocks noGrp="1"/>
          </p:cNvSpPr>
          <p:nvPr>
            <p:ph idx="1"/>
          </p:nvPr>
        </p:nvSpPr>
        <p:spPr/>
        <p:txBody>
          <a:bodyPr anchor="t"/>
          <a:lstStyle/>
          <a:p>
            <a:pPr marL="0" indent="0">
              <a:buNone/>
            </a:pPr>
            <a:r>
              <a:rPr lang="nb-NO" sz="2400" dirty="0"/>
              <a:t>I vårt distrikt samlet vi inn i 2017-18 </a:t>
            </a:r>
            <a:br>
              <a:rPr lang="nb-NO" sz="2400" dirty="0"/>
            </a:br>
            <a:br>
              <a:rPr lang="nb-NO" sz="2400" dirty="0"/>
            </a:br>
            <a:r>
              <a:rPr lang="nb-NO" sz="2400" dirty="0"/>
              <a:t>- USD 43.000 til The Rotary Foundation, Fondet</a:t>
            </a:r>
          </a:p>
          <a:p>
            <a:pPr marL="0" indent="0">
              <a:buNone/>
            </a:pPr>
            <a:r>
              <a:rPr lang="nb-NO" sz="2400" dirty="0">
                <a:ea typeface="MS PGothic"/>
              </a:rPr>
              <a:t>- USD 38.000 til End Polio Now</a:t>
            </a:r>
            <a:br>
              <a:rPr lang="nb-NO" sz="2400" dirty="0"/>
            </a:br>
            <a:r>
              <a:rPr lang="nb-NO" sz="2400" dirty="0">
                <a:ea typeface="MS PGothic"/>
              </a:rPr>
              <a:t>- Gjennomsnittlig USD 38,50 pr. medlem</a:t>
            </a:r>
            <a:br>
              <a:rPr lang="nb-NO" sz="2400" dirty="0"/>
            </a:br>
            <a:r>
              <a:rPr lang="nb-NO" sz="2400" dirty="0">
                <a:ea typeface="MS PGothic"/>
              </a:rPr>
              <a:t>- Hittil i år, USD 20.000 til TRF og USD 38.000 end </a:t>
            </a:r>
            <a:br>
              <a:rPr lang="nb-NO" sz="2400" dirty="0"/>
            </a:br>
            <a:r>
              <a:rPr lang="nb-NO" sz="2400" dirty="0">
                <a:ea typeface="MS PGothic"/>
              </a:rPr>
              <a:t>   polio Now.</a:t>
            </a:r>
          </a:p>
          <a:p>
            <a:pPr marL="0" indent="0">
              <a:buNone/>
            </a:pPr>
            <a:r>
              <a:rPr lang="nb-NO" sz="2400" dirty="0"/>
              <a:t>Vi deler ut District Grant årlig ca. USD14.000, </a:t>
            </a:r>
            <a:br>
              <a:rPr lang="nb-NO" sz="2400" dirty="0"/>
            </a:br>
            <a:r>
              <a:rPr lang="nb-NO" sz="2400" dirty="0"/>
              <a:t>og Global Grant når vi får søknader. </a:t>
            </a:r>
            <a:br>
              <a:rPr lang="nb-NO" sz="2400" dirty="0"/>
            </a:br>
            <a:r>
              <a:rPr lang="nb-NO" sz="2400" dirty="0"/>
              <a:t>Global Grant har ingen beløpsbegrensning slik som District Grant.</a:t>
            </a:r>
          </a:p>
          <a:p>
            <a:pPr>
              <a:buFontTx/>
              <a:buChar char="-"/>
            </a:pPr>
            <a:r>
              <a:rPr lang="nb-NO" sz="2400" dirty="0"/>
              <a:t>Lurer du på hva klubben bidro med i fjor, og hittil i dette Rotary-året, spør Trygve etterpå.</a:t>
            </a:r>
          </a:p>
          <a:p>
            <a:endParaRPr lang="nb-NO" dirty="0"/>
          </a:p>
        </p:txBody>
      </p:sp>
    </p:spTree>
    <p:extLst>
      <p:ext uri="{BB962C8B-B14F-4D97-AF65-F5344CB8AC3E}">
        <p14:creationId xmlns:p14="http://schemas.microsoft.com/office/powerpoint/2010/main" val="3386443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5918C5B7-50DD-485E-9414-994B74C88075}"/>
              </a:ext>
            </a:extLst>
          </p:cNvPr>
          <p:cNvSpPr>
            <a:spLocks noGrp="1"/>
          </p:cNvSpPr>
          <p:nvPr>
            <p:ph type="title"/>
          </p:nvPr>
        </p:nvSpPr>
        <p:spPr/>
        <p:txBody>
          <a:bodyPr/>
          <a:lstStyle/>
          <a:p>
            <a:r>
              <a:rPr lang="nb-NO" dirty="0"/>
              <a:t>The Rotary Foundation med topp ranking</a:t>
            </a:r>
          </a:p>
        </p:txBody>
      </p:sp>
      <p:pic>
        <p:nvPicPr>
          <p:cNvPr id="6" name="Plassholder for innhold 5">
            <a:extLst>
              <a:ext uri="{FF2B5EF4-FFF2-40B4-BE49-F238E27FC236}">
                <a16:creationId xmlns:a16="http://schemas.microsoft.com/office/drawing/2014/main" id="{D2139063-77A2-4D99-9E9E-6112FC004618}"/>
              </a:ext>
            </a:extLst>
          </p:cNvPr>
          <p:cNvPicPr>
            <a:picLocks noGrp="1" noChangeAspect="1"/>
          </p:cNvPicPr>
          <p:nvPr>
            <p:ph idx="1"/>
          </p:nvPr>
        </p:nvPicPr>
        <p:blipFill>
          <a:blip r:embed="rId2"/>
          <a:stretch>
            <a:fillRect/>
          </a:stretch>
        </p:blipFill>
        <p:spPr>
          <a:xfrm>
            <a:off x="2321185" y="1219200"/>
            <a:ext cx="4501630" cy="4525963"/>
          </a:xfrm>
          <a:prstGeom prst="rect">
            <a:avLst/>
          </a:prstGeom>
        </p:spPr>
      </p:pic>
    </p:spTree>
    <p:extLst>
      <p:ext uri="{BB962C8B-B14F-4D97-AF65-F5344CB8AC3E}">
        <p14:creationId xmlns:p14="http://schemas.microsoft.com/office/powerpoint/2010/main" val="61060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1329085C-4926-403A-B5E0-909978635963}"/>
              </a:ext>
            </a:extLst>
          </p:cNvPr>
          <p:cNvSpPr>
            <a:spLocks noGrp="1"/>
          </p:cNvSpPr>
          <p:nvPr>
            <p:ph type="title"/>
          </p:nvPr>
        </p:nvSpPr>
        <p:spPr/>
        <p:txBody>
          <a:bodyPr/>
          <a:lstStyle/>
          <a:p>
            <a:r>
              <a:rPr lang="nb-NO" dirty="0"/>
              <a:t>Hva bruker vi pengene på?</a:t>
            </a:r>
          </a:p>
        </p:txBody>
      </p:sp>
      <p:pic>
        <p:nvPicPr>
          <p:cNvPr id="12" name="Plassholder for innhold 11">
            <a:extLst>
              <a:ext uri="{FF2B5EF4-FFF2-40B4-BE49-F238E27FC236}">
                <a16:creationId xmlns:a16="http://schemas.microsoft.com/office/drawing/2014/main" id="{35868EC5-4975-4575-8F09-9FF68427F394}"/>
              </a:ext>
            </a:extLst>
          </p:cNvPr>
          <p:cNvPicPr>
            <a:picLocks noGrp="1" noChangeAspect="1"/>
          </p:cNvPicPr>
          <p:nvPr>
            <p:ph idx="1"/>
          </p:nvPr>
        </p:nvPicPr>
        <p:blipFill>
          <a:blip r:embed="rId2"/>
          <a:stretch>
            <a:fillRect/>
          </a:stretch>
        </p:blipFill>
        <p:spPr>
          <a:xfrm>
            <a:off x="2133600" y="1143000"/>
            <a:ext cx="5181600" cy="5654087"/>
          </a:xfrm>
          <a:prstGeom prst="rect">
            <a:avLst/>
          </a:prstGeom>
        </p:spPr>
      </p:pic>
    </p:spTree>
    <p:extLst>
      <p:ext uri="{BB962C8B-B14F-4D97-AF65-F5344CB8AC3E}">
        <p14:creationId xmlns:p14="http://schemas.microsoft.com/office/powerpoint/2010/main" val="2803459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54A1FC12-3C29-466E-8416-F5D676BE442D}"/>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nb-NO" dirty="0">
                <a:latin typeface="Arial Narrow" panose="020B0606020202030204" pitchFamily="34" charset="0"/>
              </a:rPr>
              <a:t>VIKTIGHETEN AV Å GI</a:t>
            </a:r>
          </a:p>
        </p:txBody>
      </p:sp>
      <p:sp>
        <p:nvSpPr>
          <p:cNvPr id="5" name="Rektangel 4">
            <a:extLst>
              <a:ext uri="{FF2B5EF4-FFF2-40B4-BE49-F238E27FC236}">
                <a16:creationId xmlns:a16="http://schemas.microsoft.com/office/drawing/2014/main" id="{3F53619D-5AD2-4E61-A386-3881A829BBF5}"/>
              </a:ext>
            </a:extLst>
          </p:cNvPr>
          <p:cNvSpPr/>
          <p:nvPr/>
        </p:nvSpPr>
        <p:spPr>
          <a:xfrm>
            <a:off x="609600" y="1351508"/>
            <a:ext cx="8153400" cy="4893647"/>
          </a:xfrm>
          <a:prstGeom prst="rect">
            <a:avLst/>
          </a:prstGeom>
        </p:spPr>
        <p:txBody>
          <a:bodyPr wrap="square">
            <a:spAutoFit/>
          </a:bodyPr>
          <a:lstStyle/>
          <a:p>
            <a:pPr marL="0" indent="0">
              <a:buNone/>
            </a:pPr>
            <a:r>
              <a:rPr lang="nb-NO" dirty="0">
                <a:solidFill>
                  <a:srgbClr val="58585A"/>
                </a:solidFill>
                <a:cs typeface="Arial" panose="020B0604020202020204" pitchFamily="34" charset="0"/>
              </a:rPr>
              <a:t>- En real utfordring til deg og din klubb:</a:t>
            </a:r>
          </a:p>
          <a:p>
            <a:pPr marL="0" indent="0">
              <a:buNone/>
            </a:pPr>
            <a:br>
              <a:rPr lang="nb-NO" dirty="0">
                <a:solidFill>
                  <a:srgbClr val="58585A"/>
                </a:solidFill>
                <a:cs typeface="Arial" panose="020B0604020202020204" pitchFamily="34" charset="0"/>
              </a:rPr>
            </a:br>
            <a:r>
              <a:rPr lang="nb-NO" dirty="0">
                <a:solidFill>
                  <a:srgbClr val="58585A"/>
                </a:solidFill>
                <a:cs typeface="Arial" panose="020B0604020202020204" pitchFamily="34" charset="0"/>
              </a:rPr>
              <a:t>- Skal din klubb være en klubb der kaffe, et foredrag og en</a:t>
            </a:r>
            <a:br>
              <a:rPr lang="nb-NO" dirty="0">
                <a:solidFill>
                  <a:srgbClr val="58585A"/>
                </a:solidFill>
                <a:cs typeface="Arial" panose="020B0604020202020204" pitchFamily="34" charset="0"/>
              </a:rPr>
            </a:br>
            <a:r>
              <a:rPr lang="nb-NO" dirty="0">
                <a:solidFill>
                  <a:srgbClr val="58585A"/>
                </a:solidFill>
                <a:cs typeface="Arial" panose="020B0604020202020204" pitchFamily="34" charset="0"/>
              </a:rPr>
              <a:t>  sosial ramme er det viktigste?</a:t>
            </a:r>
            <a:br>
              <a:rPr lang="nb-NO" dirty="0">
                <a:solidFill>
                  <a:srgbClr val="58585A"/>
                </a:solidFill>
                <a:cs typeface="Arial" panose="020B0604020202020204" pitchFamily="34" charset="0"/>
              </a:rPr>
            </a:br>
            <a:r>
              <a:rPr lang="nb-NO" dirty="0">
                <a:solidFill>
                  <a:srgbClr val="58585A"/>
                </a:solidFill>
                <a:cs typeface="Arial" panose="020B0604020202020204" pitchFamily="34" charset="0"/>
              </a:rPr>
              <a:t>  Eller skal din klubb også delta i samfunnsgagnlige</a:t>
            </a:r>
            <a:br>
              <a:rPr lang="nb-NO" dirty="0">
                <a:solidFill>
                  <a:srgbClr val="58585A"/>
                </a:solidFill>
                <a:cs typeface="Arial" panose="020B0604020202020204" pitchFamily="34" charset="0"/>
              </a:rPr>
            </a:br>
            <a:r>
              <a:rPr lang="nb-NO" dirty="0">
                <a:solidFill>
                  <a:srgbClr val="58585A"/>
                </a:solidFill>
                <a:cs typeface="Arial" panose="020B0604020202020204" pitchFamily="34" charset="0"/>
              </a:rPr>
              <a:t>  prosjekter i </a:t>
            </a:r>
            <a:r>
              <a:rPr lang="nb-NO" dirty="0" err="1">
                <a:solidFill>
                  <a:srgbClr val="58585A"/>
                </a:solidFill>
                <a:cs typeface="Arial" panose="020B0604020202020204" pitchFamily="34" charset="0"/>
              </a:rPr>
              <a:t>Rotarys</a:t>
            </a:r>
            <a:r>
              <a:rPr lang="nb-NO" dirty="0">
                <a:solidFill>
                  <a:srgbClr val="58585A"/>
                </a:solidFill>
                <a:cs typeface="Arial" panose="020B0604020202020204" pitchFamily="34" charset="0"/>
              </a:rPr>
              <a:t> ånd?</a:t>
            </a:r>
          </a:p>
          <a:p>
            <a:pPr marL="0" indent="0">
              <a:buNone/>
            </a:pPr>
            <a:endParaRPr lang="nb-NO" dirty="0">
              <a:solidFill>
                <a:srgbClr val="58585A"/>
              </a:solidFill>
              <a:cs typeface="Arial" panose="020B0604020202020204" pitchFamily="34" charset="0"/>
            </a:endParaRPr>
          </a:p>
          <a:p>
            <a:pPr marL="0" indent="0">
              <a:buNone/>
            </a:pPr>
            <a:r>
              <a:rPr lang="nb-NO" dirty="0">
                <a:solidFill>
                  <a:srgbClr val="58585A"/>
                </a:solidFill>
                <a:cs typeface="Arial" panose="020B0604020202020204" pitchFamily="34" charset="0"/>
              </a:rPr>
              <a:t>- Når din klubb skal gjennomføre prosjekter</a:t>
            </a:r>
            <a:br>
              <a:rPr lang="nb-NO" dirty="0">
                <a:solidFill>
                  <a:srgbClr val="58585A"/>
                </a:solidFill>
                <a:cs typeface="Arial" panose="020B0604020202020204" pitchFamily="34" charset="0"/>
              </a:rPr>
            </a:br>
            <a:r>
              <a:rPr lang="nb-NO" dirty="0">
                <a:solidFill>
                  <a:srgbClr val="58585A"/>
                </a:solidFill>
                <a:cs typeface="Arial" panose="020B0604020202020204" pitchFamily="34" charset="0"/>
              </a:rPr>
              <a:t>  skal TRF hjelpe klubben med økonomisk support.</a:t>
            </a:r>
          </a:p>
          <a:p>
            <a:pPr marL="0" indent="0">
              <a:buNone/>
            </a:pPr>
            <a:endParaRPr lang="nb-NO" dirty="0">
              <a:solidFill>
                <a:srgbClr val="58585A"/>
              </a:solidFill>
              <a:cs typeface="Arial" panose="020B0604020202020204" pitchFamily="34" charset="0"/>
            </a:endParaRPr>
          </a:p>
          <a:p>
            <a:pPr marL="0" indent="0">
              <a:buNone/>
            </a:pPr>
            <a:r>
              <a:rPr lang="nb-NO" dirty="0">
                <a:solidFill>
                  <a:srgbClr val="58585A"/>
                </a:solidFill>
                <a:cs typeface="Arial" panose="020B0604020202020204" pitchFamily="34" charset="0"/>
              </a:rPr>
              <a:t>- TRF skal gi klubben økonomiske muskler til å kunne</a:t>
            </a:r>
            <a:br>
              <a:rPr lang="nb-NO" dirty="0">
                <a:solidFill>
                  <a:srgbClr val="58585A"/>
                </a:solidFill>
                <a:cs typeface="Arial" panose="020B0604020202020204" pitchFamily="34" charset="0"/>
              </a:rPr>
            </a:br>
            <a:r>
              <a:rPr lang="nb-NO" dirty="0">
                <a:solidFill>
                  <a:srgbClr val="58585A"/>
                </a:solidFill>
                <a:cs typeface="Arial" panose="020B0604020202020204" pitchFamily="34" charset="0"/>
              </a:rPr>
              <a:t>  gjennomføre større prosjekter som kan hjelpe fler, lenger.</a:t>
            </a:r>
          </a:p>
          <a:p>
            <a:pPr marL="0" indent="0">
              <a:buNone/>
            </a:pPr>
            <a:endParaRPr lang="nb-NO" dirty="0">
              <a:solidFill>
                <a:srgbClr val="58585A"/>
              </a:solidFill>
              <a:cs typeface="Arial" panose="020B0604020202020204" pitchFamily="34" charset="0"/>
            </a:endParaRPr>
          </a:p>
        </p:txBody>
      </p:sp>
      <p:sp>
        <p:nvSpPr>
          <p:cNvPr id="4" name="Rektangel 3">
            <a:extLst>
              <a:ext uri="{FF2B5EF4-FFF2-40B4-BE49-F238E27FC236}">
                <a16:creationId xmlns:a16="http://schemas.microsoft.com/office/drawing/2014/main" id="{0D26938E-15FD-4FCD-AEDE-BD8E11BD3978}"/>
              </a:ext>
            </a:extLst>
          </p:cNvPr>
          <p:cNvSpPr/>
          <p:nvPr/>
        </p:nvSpPr>
        <p:spPr>
          <a:xfrm>
            <a:off x="8153400" y="6400800"/>
            <a:ext cx="6096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6823201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54A1FC12-3C29-466E-8416-F5D676BE442D}"/>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br>
              <a:rPr lang="en-US" altLang="nb-NO" dirty="0">
                <a:latin typeface="Arial Narrow" panose="020B0606020202030204" pitchFamily="34" charset="0"/>
              </a:rPr>
            </a:br>
            <a:r>
              <a:rPr lang="en-US" altLang="nb-NO" dirty="0">
                <a:latin typeface="Arial Narrow" panose="020B0606020202030204" pitchFamily="34" charset="0"/>
              </a:rPr>
              <a:t>UTLYSING AV DISTRICT GRANT</a:t>
            </a:r>
          </a:p>
        </p:txBody>
      </p:sp>
      <p:sp>
        <p:nvSpPr>
          <p:cNvPr id="5" name="TekstSylinder 4">
            <a:extLst>
              <a:ext uri="{FF2B5EF4-FFF2-40B4-BE49-F238E27FC236}">
                <a16:creationId xmlns:a16="http://schemas.microsoft.com/office/drawing/2014/main" id="{5BCF569D-E5C4-44C7-AA5D-34068DAEED76}"/>
              </a:ext>
            </a:extLst>
          </p:cNvPr>
          <p:cNvSpPr txBox="1"/>
          <p:nvPr/>
        </p:nvSpPr>
        <p:spPr>
          <a:xfrm>
            <a:off x="228600" y="1371600"/>
            <a:ext cx="8146782" cy="6709529"/>
          </a:xfrm>
          <a:prstGeom prst="rect">
            <a:avLst/>
          </a:prstGeom>
          <a:noFill/>
        </p:spPr>
        <p:txBody>
          <a:bodyPr wrap="none" rtlCol="0" anchor="t">
            <a:spAutoFit/>
          </a:bodyPr>
          <a:lstStyle/>
          <a:p>
            <a:pPr marL="342900" indent="-342900">
              <a:buFont typeface="Arial" panose="020B0604020202020204" pitchFamily="34" charset="0"/>
              <a:buChar char="•"/>
            </a:pPr>
            <a:r>
              <a:rPr lang="nb-NO" dirty="0">
                <a:solidFill>
                  <a:srgbClr val="58585A"/>
                </a:solidFill>
                <a:latin typeface="Arial"/>
                <a:ea typeface="MS PGothic"/>
                <a:cs typeface="Arial"/>
              </a:rPr>
              <a:t>Distriktet utlyser årlig District Grant med søknadsfrist </a:t>
            </a:r>
            <a:br>
              <a:rPr lang="nb-NO" dirty="0"/>
            </a:br>
            <a:r>
              <a:rPr lang="nb-NO" dirty="0">
                <a:solidFill>
                  <a:srgbClr val="58585A"/>
                </a:solidFill>
                <a:latin typeface="Arial"/>
                <a:ea typeface="MS PGothic"/>
                <a:cs typeface="Arial"/>
              </a:rPr>
              <a:t>		</a:t>
            </a:r>
            <a:r>
              <a:rPr lang="nb-NO" b="1" dirty="0">
                <a:solidFill>
                  <a:srgbClr val="58585A"/>
                </a:solidFill>
                <a:effectLst>
                  <a:outerShdw blurRad="38100" dist="38100" dir="2700000" algn="tl">
                    <a:srgbClr val="000000">
                      <a:alpha val="43137"/>
                    </a:srgbClr>
                  </a:outerShdw>
                </a:effectLst>
                <a:latin typeface="Arial"/>
                <a:ea typeface="MS PGothic"/>
                <a:cs typeface="Arial"/>
              </a:rPr>
              <a:t>MIDT / SLUTT  OKTOBER</a:t>
            </a:r>
            <a:r>
              <a:rPr lang="nb-NO" dirty="0">
                <a:solidFill>
                  <a:srgbClr val="58585A"/>
                </a:solidFill>
                <a:latin typeface="Arial"/>
                <a:ea typeface="MS PGothic"/>
                <a:cs typeface="Arial"/>
              </a:rPr>
              <a:t>.</a:t>
            </a:r>
            <a:br>
              <a:rPr lang="nb-NO" dirty="0">
                <a:solidFill>
                  <a:srgbClr val="58585A"/>
                </a:solidFill>
                <a:latin typeface="Arial"/>
                <a:ea typeface="MS PGothic"/>
                <a:cs typeface="Arial"/>
              </a:rPr>
            </a:br>
            <a:endParaRPr lang="nb-NO">
              <a:latin typeface="Arial"/>
              <a:ea typeface="MS PGothic"/>
              <a:cs typeface="Arial"/>
            </a:endParaRPr>
          </a:p>
          <a:p>
            <a:pPr marL="342900" indent="-342900">
              <a:buFont typeface="Arial" panose="020B0604020202020204" pitchFamily="34" charset="0"/>
              <a:buChar char="•"/>
            </a:pPr>
            <a:r>
              <a:rPr lang="nb-NO" sz="2200" dirty="0">
                <a:solidFill>
                  <a:srgbClr val="58585A"/>
                </a:solidFill>
                <a:latin typeface="Arial"/>
                <a:ea typeface="MS PGothic"/>
                <a:cs typeface="Arial"/>
              </a:rPr>
              <a:t>Potten i 2019/20 er USD 12.500 (ca. NOK 100.000)</a:t>
            </a:r>
            <a:br>
              <a:rPr lang="nb-NO" sz="2200" dirty="0"/>
            </a:br>
            <a:r>
              <a:rPr lang="nb-NO" sz="2200" dirty="0">
                <a:solidFill>
                  <a:srgbClr val="58585A"/>
                </a:solidFill>
                <a:latin typeface="Arial"/>
                <a:ea typeface="MS PGothic"/>
                <a:cs typeface="Arial"/>
              </a:rPr>
              <a:t>som skal fordeles på flere gode formål. </a:t>
            </a:r>
            <a:br>
              <a:rPr lang="nb-NO" sz="2200" dirty="0"/>
            </a:br>
            <a:endParaRPr lang="nb-NO" sz="2200" dirty="0">
              <a:solidFill>
                <a:srgbClr val="58585A"/>
              </a:solidFill>
              <a:cs typeface="Arial"/>
            </a:endParaRPr>
          </a:p>
          <a:p>
            <a:pPr marL="342900" indent="-342900">
              <a:buFont typeface="Arial" panose="020B0604020202020204" pitchFamily="34" charset="0"/>
              <a:buChar char="•"/>
            </a:pPr>
            <a:r>
              <a:rPr lang="nb-NO" sz="2200" dirty="0">
                <a:solidFill>
                  <a:srgbClr val="58585A"/>
                </a:solidFill>
                <a:latin typeface="Arial"/>
                <a:ea typeface="MS PGothic"/>
                <a:cs typeface="Arial"/>
              </a:rPr>
              <a:t>Klubben må ha deltatt på TRF kvalifiserings-seminar for å</a:t>
            </a:r>
            <a:br>
              <a:rPr lang="nb-NO" sz="2200" dirty="0"/>
            </a:br>
            <a:r>
              <a:rPr lang="nb-NO" sz="2200" dirty="0">
                <a:solidFill>
                  <a:srgbClr val="58585A"/>
                </a:solidFill>
                <a:latin typeface="Arial"/>
                <a:ea typeface="MS PGothic"/>
                <a:cs typeface="Arial"/>
              </a:rPr>
              <a:t>kunne søke. Seminaret avholdes </a:t>
            </a:r>
            <a:br>
              <a:rPr lang="nb-NO" sz="2200" dirty="0">
                <a:solidFill>
                  <a:srgbClr val="58585A"/>
                </a:solidFill>
                <a:latin typeface="Arial"/>
                <a:ea typeface="MS PGothic"/>
                <a:cs typeface="Arial"/>
              </a:rPr>
            </a:br>
            <a:r>
              <a:rPr lang="nb-NO" sz="2200" b="1" dirty="0">
                <a:solidFill>
                  <a:srgbClr val="58585A"/>
                </a:solidFill>
                <a:latin typeface="Arial"/>
                <a:ea typeface="MS PGothic"/>
                <a:cs typeface="Arial"/>
              </a:rPr>
              <a:t>MANDAG 13. MAI 2019   SANDVIKA</a:t>
            </a:r>
            <a:br>
              <a:rPr lang="nb-NO" sz="2200" b="1" dirty="0">
                <a:solidFill>
                  <a:srgbClr val="58585A"/>
                </a:solidFill>
                <a:latin typeface="Arial"/>
                <a:ea typeface="MS PGothic"/>
                <a:cs typeface="Arial"/>
              </a:rPr>
            </a:br>
            <a:r>
              <a:rPr lang="nb-NO" sz="2200" b="1" dirty="0">
                <a:solidFill>
                  <a:srgbClr val="58585A"/>
                </a:solidFill>
                <a:latin typeface="Arial"/>
                <a:ea typeface="MS PGothic"/>
                <a:cs typeface="Arial"/>
              </a:rPr>
              <a:t>MANDAG 20. MAI 2019   VIKERSUND</a:t>
            </a:r>
            <a:endParaRPr lang="nb-NO" sz="2200" b="1" dirty="0">
              <a:solidFill>
                <a:srgbClr val="58585A"/>
              </a:solidFill>
              <a:cs typeface="Arial"/>
            </a:endParaRPr>
          </a:p>
          <a:p>
            <a:pPr marL="342900" indent="-342900">
              <a:buFont typeface="Arial" panose="020B0604020202020204" pitchFamily="34" charset="0"/>
              <a:buChar char="•"/>
            </a:pPr>
            <a:endParaRPr lang="nb-NO" sz="2200" dirty="0">
              <a:solidFill>
                <a:srgbClr val="58585A"/>
              </a:solidFill>
              <a:cs typeface="Arial"/>
            </a:endParaRPr>
          </a:p>
          <a:p>
            <a:pPr marL="342900" indent="-342900">
              <a:buFont typeface="Arial" panose="020B0604020202020204" pitchFamily="34" charset="0"/>
              <a:buChar char="•"/>
            </a:pPr>
            <a:r>
              <a:rPr lang="nb-NO" sz="2200" dirty="0">
                <a:solidFill>
                  <a:srgbClr val="58585A"/>
                </a:solidFill>
                <a:latin typeface="Arial"/>
                <a:ea typeface="MS PGothic"/>
                <a:cs typeface="Arial"/>
              </a:rPr>
              <a:t>Distriktet ønsker at flere klubber søker om støtte. Gå gjerne </a:t>
            </a:r>
            <a:br>
              <a:rPr lang="nb-NO" sz="2200" dirty="0"/>
            </a:br>
            <a:r>
              <a:rPr lang="nb-NO" sz="2200" dirty="0">
                <a:solidFill>
                  <a:srgbClr val="58585A"/>
                </a:solidFill>
                <a:latin typeface="Arial"/>
                <a:ea typeface="MS PGothic"/>
                <a:cs typeface="Arial"/>
              </a:rPr>
              <a:t>sammen flere klubber om et prosjekt. </a:t>
            </a:r>
            <a:r>
              <a:rPr lang="nb-NO" sz="2200" u="sng" dirty="0">
                <a:solidFill>
                  <a:srgbClr val="002060"/>
                </a:solidFill>
                <a:latin typeface="Arial"/>
                <a:ea typeface="MS PGothic"/>
                <a:cs typeface="Arial"/>
              </a:rPr>
              <a:t>Nye prosjekter er alltid </a:t>
            </a:r>
            <a:br>
              <a:rPr lang="nb-NO" sz="2200" u="sng" dirty="0">
                <a:latin typeface="Arial"/>
                <a:ea typeface="MS PGothic"/>
                <a:cs typeface="Arial"/>
              </a:rPr>
            </a:br>
            <a:r>
              <a:rPr lang="nb-NO" sz="2200" u="sng" dirty="0">
                <a:solidFill>
                  <a:srgbClr val="002060"/>
                </a:solidFill>
                <a:latin typeface="Arial"/>
                <a:ea typeface="MS PGothic"/>
                <a:cs typeface="Arial"/>
              </a:rPr>
              <a:t>velkomne</a:t>
            </a:r>
            <a:br>
              <a:rPr lang="nb-NO" sz="2200" u="sng" dirty="0"/>
            </a:br>
            <a:endParaRPr lang="nb-NO" sz="2200" dirty="0">
              <a:solidFill>
                <a:srgbClr val="58585A"/>
              </a:solidFill>
              <a:cs typeface="Arial"/>
            </a:endParaRPr>
          </a:p>
          <a:p>
            <a:pPr marL="342900" indent="-342900">
              <a:buFont typeface="Arial" panose="020B0604020202020204" pitchFamily="34" charset="0"/>
              <a:buChar char="•"/>
            </a:pPr>
            <a:endParaRPr lang="nb-NO" sz="2200" dirty="0">
              <a:solidFill>
                <a:srgbClr val="58585A"/>
              </a:solidFill>
              <a:latin typeface="Arial"/>
              <a:ea typeface="MS PGothic"/>
              <a:cs typeface="Arial"/>
            </a:endParaRPr>
          </a:p>
          <a:p>
            <a:endParaRPr lang="nb-NO" dirty="0">
              <a:solidFill>
                <a:srgbClr val="58585A"/>
              </a:solidFill>
            </a:endParaRPr>
          </a:p>
          <a:p>
            <a:pPr marL="342900" indent="-342900">
              <a:buFont typeface="Arial" panose="020B0604020202020204" pitchFamily="34" charset="0"/>
              <a:buChar char="•"/>
            </a:pPr>
            <a:endParaRPr lang="nb-NO" dirty="0">
              <a:solidFill>
                <a:srgbClr val="58585A"/>
              </a:solidFill>
            </a:endParaRPr>
          </a:p>
          <a:p>
            <a:pPr marL="342900" indent="-342900">
              <a:buFont typeface="Arial" panose="020B0604020202020204" pitchFamily="34" charset="0"/>
              <a:buChar char="•"/>
            </a:pPr>
            <a:endParaRPr lang="nb-NO" dirty="0"/>
          </a:p>
        </p:txBody>
      </p:sp>
      <p:sp>
        <p:nvSpPr>
          <p:cNvPr id="4" name="Rektangel 3">
            <a:extLst>
              <a:ext uri="{FF2B5EF4-FFF2-40B4-BE49-F238E27FC236}">
                <a16:creationId xmlns:a16="http://schemas.microsoft.com/office/drawing/2014/main" id="{B4915FC0-649E-418E-B7A0-52C44A963450}"/>
              </a:ext>
            </a:extLst>
          </p:cNvPr>
          <p:cNvSpPr/>
          <p:nvPr/>
        </p:nvSpPr>
        <p:spPr>
          <a:xfrm>
            <a:off x="8153400" y="6400800"/>
            <a:ext cx="6096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87825437"/>
      </p:ext>
    </p:extLst>
  </p:cSld>
  <p:clrMapOvr>
    <a:masterClrMapping/>
  </p:clrMapOvr>
  <p:transition spd="med">
    <p:fade/>
  </p:transition>
</p:sld>
</file>

<file path=ppt/theme/theme1.xml><?xml version="1.0" encoding="utf-8"?>
<a:theme xmlns:a="http://schemas.openxmlformats.org/drawingml/2006/main" name="TRF-PowerpointDesignEN_Light">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TRF-PowerpointDesignEN_Light.pot</Template>
  <TotalTime>19914</TotalTime>
  <Words>844</Words>
  <Application>Microsoft Office PowerPoint</Application>
  <PresentationFormat>Skjermfremvisning (4:3)</PresentationFormat>
  <Paragraphs>114</Paragraphs>
  <Slides>18</Slides>
  <Notes>12</Notes>
  <HiddenSlides>0</HiddenSlides>
  <MMClips>0</MMClips>
  <ScaleCrop>false</ScaleCrop>
  <HeadingPairs>
    <vt:vector size="6" baseType="variant">
      <vt:variant>
        <vt:lpstr>Brukte skrifter</vt:lpstr>
      </vt:variant>
      <vt:variant>
        <vt:i4>7</vt:i4>
      </vt:variant>
      <vt:variant>
        <vt:lpstr>Tema</vt:lpstr>
      </vt:variant>
      <vt:variant>
        <vt:i4>3</vt:i4>
      </vt:variant>
      <vt:variant>
        <vt:lpstr>Lysbildetitler</vt:lpstr>
      </vt:variant>
      <vt:variant>
        <vt:i4>18</vt:i4>
      </vt:variant>
    </vt:vector>
  </HeadingPairs>
  <TitlesOfParts>
    <vt:vector size="28" baseType="lpstr">
      <vt:lpstr>Arial</vt:lpstr>
      <vt:lpstr>Arial Narrow</vt:lpstr>
      <vt:lpstr>Calibri</vt:lpstr>
      <vt:lpstr>Comic Sans MS</vt:lpstr>
      <vt:lpstr>Georgia</vt:lpstr>
      <vt:lpstr>Open Sans</vt:lpstr>
      <vt:lpstr>Wingdings</vt:lpstr>
      <vt:lpstr>TRF-PowerpointDesignEN_Light</vt:lpstr>
      <vt:lpstr>Custom Design</vt:lpstr>
      <vt:lpstr>2_Custom Design</vt:lpstr>
      <vt:lpstr>PowerPoint-presentasjon</vt:lpstr>
      <vt:lpstr>EN LITEN HISTORIE. The Rotary Foundation er med</vt:lpstr>
      <vt:lpstr>Hva er egentlig THE ROTARY FOUNDATION</vt:lpstr>
      <vt:lpstr>Noen tall THE ROTARY FOUNDATION, internasjonalt</vt:lpstr>
      <vt:lpstr>Hva med vårt distrikt?</vt:lpstr>
      <vt:lpstr>The Rotary Foundation med topp ranking</vt:lpstr>
      <vt:lpstr>Hva bruker vi pengene på?</vt:lpstr>
      <vt:lpstr>VIKTIGHETEN AV Å GI</vt:lpstr>
      <vt:lpstr> UTLYSING AV DISTRICT GRANT</vt:lpstr>
      <vt:lpstr>TILTAKSFONDET</vt:lpstr>
      <vt:lpstr>SKAL KOMITEEN KOMME TIL KLUBBENE ?</vt:lpstr>
      <vt:lpstr>Rotary Peace Centers Visjon:  </vt:lpstr>
      <vt:lpstr>Rotary Peace Center  -  to studier</vt:lpstr>
      <vt:lpstr>Rotary Peace Centers University Partners</vt:lpstr>
      <vt:lpstr>Hva gjør tidligere studenter?</vt:lpstr>
      <vt:lpstr>END POLIO NOW</vt:lpstr>
      <vt:lpstr>PAUL HARRIS FELLOW</vt:lpstr>
      <vt:lpstr>PowerPoint-presentasjon</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Irmelin M Kårbø</cp:lastModifiedBy>
  <cp:revision>668</cp:revision>
  <cp:lastPrinted>2013-04-11T19:55:04Z</cp:lastPrinted>
  <dcterms:created xsi:type="dcterms:W3CDTF">2010-04-16T20:11:30Z</dcterms:created>
  <dcterms:modified xsi:type="dcterms:W3CDTF">2019-03-17T16:48:22Z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Bob Kiolbassa</vt:lpwstr>
  </property>
  <property fmtid="{D5CDD505-2E9C-101B-9397-08002B2CF9AE}" pid="3" name="WhenToUse">
    <vt:lpwstr>Powerpoint template using the new brand guidelines. This presentation has a cloud gray background on the cover and white background on other slides.</vt:lpwstr>
  </property>
  <property fmtid="{D5CDD505-2E9C-101B-9397-08002B2CF9AE}" pid="4" name="Description0">
    <vt:lpwstr>Powerpoint template using the new brand guidelines. This presentation has a cloud gray background on the cover and white background on other slides.</vt:lpwstr>
  </property>
  <property fmtid="{D5CDD505-2E9C-101B-9397-08002B2CF9AE}" pid="5" name="Status">
    <vt:lpwstr>In Review</vt:lpwstr>
  </property>
</Properties>
</file>