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61" r:id="rId2"/>
    <p:sldId id="362" r:id="rId3"/>
    <p:sldId id="257" r:id="rId4"/>
    <p:sldId id="258" r:id="rId5"/>
    <p:sldId id="367" r:id="rId6"/>
    <p:sldId id="365" r:id="rId7"/>
    <p:sldId id="438" r:id="rId8"/>
    <p:sldId id="440" r:id="rId9"/>
    <p:sldId id="434" r:id="rId10"/>
    <p:sldId id="369" r:id="rId11"/>
    <p:sldId id="442" r:id="rId12"/>
    <p:sldId id="441" r:id="rId13"/>
    <p:sldId id="439"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2" autoAdjust="0"/>
    <p:restoredTop sz="67532" autoAdjust="0"/>
  </p:normalViewPr>
  <p:slideViewPr>
    <p:cSldViewPr snapToGrid="0">
      <p:cViewPr varScale="1">
        <p:scale>
          <a:sx n="46" d="100"/>
          <a:sy n="46" d="100"/>
        </p:scale>
        <p:origin x="940" y="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9218B-1BC8-41FA-B17D-7E6C67294185}" type="datetimeFigureOut">
              <a:rPr lang="nb-NO" smtClean="0"/>
              <a:t>15.03.2019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EA681-DE03-4A1E-8EAF-106AEDCC0DAF}" type="slidenum">
              <a:rPr lang="nb-NO" smtClean="0"/>
              <a:t>‹#›</a:t>
            </a:fld>
            <a:endParaRPr lang="nb-NO"/>
          </a:p>
        </p:txBody>
      </p:sp>
    </p:spTree>
    <p:extLst>
      <p:ext uri="{BB962C8B-B14F-4D97-AF65-F5344CB8AC3E}">
        <p14:creationId xmlns:p14="http://schemas.microsoft.com/office/powerpoint/2010/main" val="59146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E75977B-80A8-4AD8-BA62-B15CB406A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8880D7F2-783E-4A01-A26F-2E47F236930E}" type="slidenum">
              <a:rPr lang="en-US" altLang="nb-NO" smtClean="0"/>
              <a:pPr>
                <a:spcBef>
                  <a:spcPct val="0"/>
                </a:spcBef>
              </a:pPr>
              <a:t>1</a:t>
            </a:fld>
            <a:endParaRPr lang="en-US" altLang="nb-NO"/>
          </a:p>
        </p:txBody>
      </p:sp>
      <p:sp>
        <p:nvSpPr>
          <p:cNvPr id="20483" name="Rectangle 2">
            <a:extLst>
              <a:ext uri="{FF2B5EF4-FFF2-40B4-BE49-F238E27FC236}">
                <a16:creationId xmlns:a16="http://schemas.microsoft.com/office/drawing/2014/main" id="{094BB4F7-5521-42AF-B23D-8555D7B5335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B4434CC-D5FF-4FA0-8847-3CEAEEA2A6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dirty="0">
                <a:latin typeface="Arial" panose="020B0604020202020204" pitchFamily="34" charset="0"/>
                <a:ea typeface="ヒラギノ角ゴ Pro W3" pitchFamily="-84" charset="-128"/>
              </a:rPr>
              <a:t>Jeg har kalt dette foredraget «Sammen om å gjøre ROTARY kjent». Grunnen for det er at skal vi få frem hva Rotary er og står for MÅ de lokale klubbene vise gjennom hvordan de promoteres utad og lokalt, at de faktisk er en del av det samme Rotary. Dere må altså forholde dere til og bruke godkjente verktøy. Jeg skal presentere noen av verktøyene her.</a:t>
            </a:r>
          </a:p>
          <a:p>
            <a:pPr eaLnBrk="1" hangingPunct="1"/>
            <a:endParaRPr lang="nb-NO" altLang="nb-NO" dirty="0">
              <a:latin typeface="Arial" panose="020B0604020202020204" pitchFamily="34" charset="0"/>
              <a:ea typeface="ヒラギノ角ゴ Pro W3" pitchFamily="-84" charset="-128"/>
            </a:endParaRPr>
          </a:p>
          <a:p>
            <a:pPr eaLnBrk="1" hangingPunct="1"/>
            <a:r>
              <a:rPr lang="nb-NO" altLang="nb-NO" dirty="0">
                <a:latin typeface="Arial" panose="020B0604020202020204" pitchFamily="34" charset="0"/>
                <a:ea typeface="ヒラギノ角ゴ Pro W3" pitchFamily="-84" charset="-128"/>
              </a:rPr>
              <a:t>Rotary International har presentert mange hjelpemidler og tips for hvordan vi kan bidra til å gjøre Rotary kjent, men også informasjon om hvordan en klubb skal drives, hvilke regler som gjelder for ALLE Rotaryklubber.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Last ned Rotary Norden Appen på din mobil slik at du alltid har det med deg, og kan lese også tidligere utgaver. Sørg for at også andre i klubben laster ned Appen. </a:t>
            </a:r>
          </a:p>
        </p:txBody>
      </p:sp>
      <p:sp>
        <p:nvSpPr>
          <p:cNvPr id="4" name="Plassholder for lysbildenummer 3"/>
          <p:cNvSpPr>
            <a:spLocks noGrp="1"/>
          </p:cNvSpPr>
          <p:nvPr>
            <p:ph type="sldNum" sz="quarter" idx="5"/>
          </p:nvPr>
        </p:nvSpPr>
        <p:spPr/>
        <p:txBody>
          <a:bodyPr/>
          <a:lstStyle/>
          <a:p>
            <a:fld id="{3FFEA681-DE03-4A1E-8EAF-106AEDCC0DAF}" type="slidenum">
              <a:rPr lang="nb-NO" smtClean="0"/>
              <a:t>10</a:t>
            </a:fld>
            <a:endParaRPr lang="nb-NO"/>
          </a:p>
        </p:txBody>
      </p:sp>
    </p:spTree>
    <p:extLst>
      <p:ext uri="{BB962C8B-B14F-4D97-AF65-F5344CB8AC3E}">
        <p14:creationId xmlns:p14="http://schemas.microsoft.com/office/powerpoint/2010/main" val="13069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vil legge vekt på at distriktets hjemmesider skal bli det sted klubbene skal finne informasjonen de trenger til drift av sin klubb. Vi vil gjøre innholdet i Distrikthåndboken mer tilgjengelig. </a:t>
            </a:r>
          </a:p>
          <a:p>
            <a:endParaRPr lang="nb-NO" dirty="0"/>
          </a:p>
          <a:p>
            <a:r>
              <a:rPr lang="nb-NO" dirty="0"/>
              <a:t>Vi ønsker at klubbene skal bruke sidene mer aktivt og også på eget initiativ. </a:t>
            </a:r>
          </a:p>
        </p:txBody>
      </p:sp>
      <p:sp>
        <p:nvSpPr>
          <p:cNvPr id="4" name="Plassholder for lysbildenummer 3"/>
          <p:cNvSpPr>
            <a:spLocks noGrp="1"/>
          </p:cNvSpPr>
          <p:nvPr>
            <p:ph type="sldNum" sz="quarter" idx="5"/>
          </p:nvPr>
        </p:nvSpPr>
        <p:spPr/>
        <p:txBody>
          <a:bodyPr/>
          <a:lstStyle/>
          <a:p>
            <a:fld id="{3FFEA681-DE03-4A1E-8EAF-106AEDCC0DAF}" type="slidenum">
              <a:rPr lang="nb-NO" smtClean="0"/>
              <a:t>11</a:t>
            </a:fld>
            <a:endParaRPr lang="nb-NO"/>
          </a:p>
        </p:txBody>
      </p:sp>
    </p:spTree>
    <p:extLst>
      <p:ext uri="{BB962C8B-B14F-4D97-AF65-F5344CB8AC3E}">
        <p14:creationId xmlns:p14="http://schemas.microsoft.com/office/powerpoint/2010/main" val="62560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Distriktet ønsker at klubbene skal få den opplæring de har behov for. Da må det investeres i litt mer tid enn et par timer på kveldstid. </a:t>
            </a:r>
          </a:p>
          <a:p>
            <a:r>
              <a:rPr lang="nb-NO" sz="1200" kern="1200" dirty="0">
                <a:solidFill>
                  <a:schemeClr val="tx1"/>
                </a:solidFill>
                <a:effectLst/>
                <a:latin typeface="+mn-lt"/>
                <a:ea typeface="+mn-ea"/>
                <a:cs typeface="+mn-cs"/>
              </a:rPr>
              <a:t>Alle planer er ikke lagt, men opplæringen skal være gratis for klubbene, som kun dekker egne reisekostnader. Det serveres en enkel lunsj og kaffe/te/vann.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Eks. kan vi bruke en lørdag fra </a:t>
            </a:r>
            <a:r>
              <a:rPr lang="nb-NO" sz="1200" kern="1200" dirty="0" err="1">
                <a:solidFill>
                  <a:schemeClr val="tx1"/>
                </a:solidFill>
                <a:effectLst/>
                <a:latin typeface="+mn-lt"/>
                <a:ea typeface="+mn-ea"/>
                <a:cs typeface="+mn-cs"/>
              </a:rPr>
              <a:t>kl</a:t>
            </a:r>
            <a:r>
              <a:rPr lang="nb-NO" sz="1200" kern="1200" dirty="0">
                <a:solidFill>
                  <a:schemeClr val="tx1"/>
                </a:solidFill>
                <a:effectLst/>
                <a:latin typeface="+mn-lt"/>
                <a:ea typeface="+mn-ea"/>
                <a:cs typeface="+mn-cs"/>
              </a:rPr>
              <a:t> 10 – 15 på en videregående skole og samle de som har behov for å lære (Web-ansvarlig, </a:t>
            </a:r>
            <a:r>
              <a:rPr lang="nb-NO" sz="1200" kern="1200" dirty="0" err="1">
                <a:solidFill>
                  <a:schemeClr val="tx1"/>
                </a:solidFill>
                <a:effectLst/>
                <a:latin typeface="+mn-lt"/>
                <a:ea typeface="+mn-ea"/>
                <a:cs typeface="+mn-cs"/>
              </a:rPr>
              <a:t>Cico</a:t>
            </a:r>
            <a:r>
              <a:rPr lang="nb-NO" sz="1200" kern="1200" dirty="0">
                <a:solidFill>
                  <a:schemeClr val="tx1"/>
                </a:solidFill>
                <a:effectLst/>
                <a:latin typeface="+mn-lt"/>
                <a:ea typeface="+mn-ea"/>
                <a:cs typeface="+mn-cs"/>
              </a:rPr>
              <a:t>, leder av programkomiteen, kanskje sekretær) i et område med flere klubber. Kan være de som har intercitysamarbeid.</a:t>
            </a:r>
          </a:p>
          <a:p>
            <a:r>
              <a:rPr lang="nb-NO" sz="1200" kern="1200" dirty="0">
                <a:solidFill>
                  <a:schemeClr val="tx1"/>
                </a:solidFill>
                <a:effectLst/>
                <a:latin typeface="+mn-lt"/>
                <a:ea typeface="+mn-ea"/>
                <a:cs typeface="+mn-cs"/>
              </a:rPr>
              <a:t> </a:t>
            </a:r>
          </a:p>
          <a:p>
            <a:pPr marL="228600" indent="-228600">
              <a:buFontTx/>
              <a:buAutoNum type="arabicParenR"/>
            </a:pPr>
            <a:endParaRPr lang="nb-NO" dirty="0"/>
          </a:p>
          <a:p>
            <a:pPr marL="228600" indent="-228600">
              <a:buFontTx/>
              <a:buAutoNum type="arabicParenR"/>
            </a:pPr>
            <a:endParaRPr lang="nb-NO" dirty="0"/>
          </a:p>
        </p:txBody>
      </p:sp>
      <p:sp>
        <p:nvSpPr>
          <p:cNvPr id="4" name="Plassholder for lysbildenummer 3"/>
          <p:cNvSpPr>
            <a:spLocks noGrp="1"/>
          </p:cNvSpPr>
          <p:nvPr>
            <p:ph type="sldNum" sz="quarter" idx="5"/>
          </p:nvPr>
        </p:nvSpPr>
        <p:spPr/>
        <p:txBody>
          <a:bodyPr/>
          <a:lstStyle/>
          <a:p>
            <a:fld id="{3FFEA681-DE03-4A1E-8EAF-106AEDCC0DAF}" type="slidenum">
              <a:rPr lang="nb-NO" smtClean="0"/>
              <a:t>12</a:t>
            </a:fld>
            <a:endParaRPr lang="nb-NO"/>
          </a:p>
        </p:txBody>
      </p:sp>
    </p:spTree>
    <p:extLst>
      <p:ext uri="{BB962C8B-B14F-4D97-AF65-F5344CB8AC3E}">
        <p14:creationId xmlns:p14="http://schemas.microsoft.com/office/powerpoint/2010/main" val="208703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FFEA681-DE03-4A1E-8EAF-106AEDCC0DAF}" type="slidenum">
              <a:rPr lang="nb-NO" smtClean="0"/>
              <a:t>13</a:t>
            </a:fld>
            <a:endParaRPr lang="nb-NO"/>
          </a:p>
        </p:txBody>
      </p:sp>
    </p:spTree>
    <p:extLst>
      <p:ext uri="{BB962C8B-B14F-4D97-AF65-F5344CB8AC3E}">
        <p14:creationId xmlns:p14="http://schemas.microsoft.com/office/powerpoint/2010/main" val="255110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Det første verktøyet er </a:t>
            </a:r>
            <a:r>
              <a:rPr lang="nb-NO" b="1" dirty="0" err="1"/>
              <a:t>Rotarys</a:t>
            </a:r>
            <a:r>
              <a:rPr lang="nb-NO" b="1" dirty="0"/>
              <a:t> Brand </a:t>
            </a:r>
            <a:r>
              <a:rPr lang="nb-NO" b="1" dirty="0" err="1"/>
              <a:t>center</a:t>
            </a:r>
            <a:r>
              <a:rPr lang="nb-NO" dirty="0"/>
              <a:t>. Her finner dere det dere trenger for å promotere klubben på </a:t>
            </a:r>
            <a:r>
              <a:rPr lang="nb-NO" b="1" dirty="0"/>
              <a:t>hjemmesider</a:t>
            </a:r>
            <a:r>
              <a:rPr lang="nb-NO" dirty="0"/>
              <a:t>, </a:t>
            </a:r>
            <a:r>
              <a:rPr lang="nb-NO" b="1" dirty="0"/>
              <a:t>Facebook</a:t>
            </a:r>
            <a:r>
              <a:rPr lang="nb-NO" dirty="0"/>
              <a:t>, på </a:t>
            </a:r>
            <a:r>
              <a:rPr lang="nb-NO" b="1" dirty="0"/>
              <a:t>invitasjoner</a:t>
            </a:r>
            <a:r>
              <a:rPr lang="nb-NO" dirty="0"/>
              <a:t>, </a:t>
            </a:r>
            <a:r>
              <a:rPr lang="nb-NO" b="1" dirty="0"/>
              <a:t>informasjon</a:t>
            </a:r>
            <a:r>
              <a:rPr lang="nb-NO" dirty="0"/>
              <a:t> om klubb og annet. </a:t>
            </a:r>
            <a:r>
              <a:rPr lang="nb-NO" dirty="0" err="1"/>
              <a:t>Rotarys</a:t>
            </a:r>
            <a:r>
              <a:rPr lang="nb-NO" dirty="0"/>
              <a:t> </a:t>
            </a:r>
            <a:r>
              <a:rPr lang="nb-NO" dirty="0" err="1"/>
              <a:t>brandingkampanje</a:t>
            </a:r>
            <a:r>
              <a:rPr lang="nb-NO" dirty="0"/>
              <a:t> heter «PEOPLE OF ACTION» og i verktøykassen ligger: bilder, logoer, temaer, videoer, mm. </a:t>
            </a:r>
          </a:p>
        </p:txBody>
      </p:sp>
      <p:sp>
        <p:nvSpPr>
          <p:cNvPr id="4" name="Plassholder for lysbildenummer 3"/>
          <p:cNvSpPr>
            <a:spLocks noGrp="1"/>
          </p:cNvSpPr>
          <p:nvPr>
            <p:ph type="sldNum" sz="quarter" idx="5"/>
          </p:nvPr>
        </p:nvSpPr>
        <p:spPr/>
        <p:txBody>
          <a:bodyPr/>
          <a:lstStyle/>
          <a:p>
            <a:fld id="{3FFEA681-DE03-4A1E-8EAF-106AEDCC0DAF}" type="slidenum">
              <a:rPr lang="nb-NO" smtClean="0"/>
              <a:t>2</a:t>
            </a:fld>
            <a:endParaRPr lang="nb-NO"/>
          </a:p>
        </p:txBody>
      </p:sp>
    </p:spTree>
    <p:extLst>
      <p:ext uri="{BB962C8B-B14F-4D97-AF65-F5344CB8AC3E}">
        <p14:creationId xmlns:p14="http://schemas.microsoft.com/office/powerpoint/2010/main" val="132099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Brand Center finner dere materiell som dere kan bruke i egen klubb. Denne siden er egentlig på engelsk, men si ja til oversettelse og du kan lese den på norsk. Den forstår ikke alltid ordene helt, og kan f.eks. oversette Rotary med «roterende». </a:t>
            </a:r>
          </a:p>
          <a:p>
            <a:r>
              <a:rPr lang="nb-NO" dirty="0"/>
              <a:t>Det er mye å velge i og dere kan til og med bruke egne bilder i både «People </a:t>
            </a:r>
            <a:r>
              <a:rPr lang="nb-NO" dirty="0" err="1"/>
              <a:t>of</a:t>
            </a:r>
            <a:r>
              <a:rPr lang="nb-NO" dirty="0"/>
              <a:t> action»-kampanjen og i annonser/brosjyrer, mv. </a:t>
            </a:r>
          </a:p>
        </p:txBody>
      </p:sp>
      <p:sp>
        <p:nvSpPr>
          <p:cNvPr id="4" name="Plassholder for lysbildenummer 3"/>
          <p:cNvSpPr>
            <a:spLocks noGrp="1"/>
          </p:cNvSpPr>
          <p:nvPr>
            <p:ph type="sldNum" sz="quarter" idx="5"/>
          </p:nvPr>
        </p:nvSpPr>
        <p:spPr/>
        <p:txBody>
          <a:bodyPr/>
          <a:lstStyle/>
          <a:p>
            <a:fld id="{3FFEA681-DE03-4A1E-8EAF-106AEDCC0DAF}" type="slidenum">
              <a:rPr lang="nb-NO" smtClean="0"/>
              <a:t>3</a:t>
            </a:fld>
            <a:endParaRPr lang="nb-NO"/>
          </a:p>
        </p:txBody>
      </p:sp>
    </p:spTree>
    <p:extLst>
      <p:ext uri="{BB962C8B-B14F-4D97-AF65-F5344CB8AC3E}">
        <p14:creationId xmlns:p14="http://schemas.microsoft.com/office/powerpoint/2010/main" val="108572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dere People </a:t>
            </a:r>
            <a:r>
              <a:rPr lang="nb-NO" dirty="0" err="1"/>
              <a:t>of</a:t>
            </a:r>
            <a:r>
              <a:rPr lang="nb-NO" dirty="0"/>
              <a:t> action kampanjen – har dere sett denne tidligere? </a:t>
            </a:r>
          </a:p>
          <a:p>
            <a:r>
              <a:rPr lang="nb-NO" dirty="0"/>
              <a:t>Den kom faktisk for flere år siden med den hensikt at Rotary skal promoteres på en enhetlig måte over hele verden. Når jeg ser på de norske klubbenes hjemmesider og Facebook-sider eller mangel på Facebook-sider så kan vi vel si at vi ikke har lykkes. Men nå er vi på OVERTID, og tiden er for lengst inne.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denne kampanjen dere skal bruke som utgangspunkt på «din»  klubb sine </a:t>
            </a:r>
            <a:r>
              <a:rPr lang="nb-NO" sz="1200" b="1" kern="1200" dirty="0">
                <a:solidFill>
                  <a:schemeClr val="tx1"/>
                </a:solidFill>
                <a:effectLst/>
                <a:latin typeface="+mn-lt"/>
                <a:ea typeface="+mn-ea"/>
                <a:cs typeface="+mn-cs"/>
              </a:rPr>
              <a:t>hjemmesider</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Facebook-sider</a:t>
            </a:r>
            <a:r>
              <a:rPr lang="nb-NO" sz="1200" kern="1200" dirty="0">
                <a:solidFill>
                  <a:schemeClr val="tx1"/>
                </a:solidFill>
                <a:effectLst/>
                <a:latin typeface="+mn-lt"/>
                <a:ea typeface="+mn-ea"/>
                <a:cs typeface="+mn-cs"/>
              </a:rPr>
              <a:t> og ellers i promotering av egen klubb. </a:t>
            </a:r>
            <a:endParaRPr lang="nb-NO" dirty="0"/>
          </a:p>
          <a:p>
            <a:endParaRPr lang="nb-NO" dirty="0"/>
          </a:p>
          <a:p>
            <a:r>
              <a:rPr lang="nb-NO" dirty="0"/>
              <a:t>Det er satt i gang arbeid for at </a:t>
            </a:r>
            <a:r>
              <a:rPr lang="nb-NO" b="1" dirty="0" err="1"/>
              <a:t>Peole</a:t>
            </a:r>
            <a:r>
              <a:rPr lang="nb-NO" b="1" dirty="0"/>
              <a:t> </a:t>
            </a:r>
            <a:r>
              <a:rPr lang="nb-NO" b="1" dirty="0" err="1"/>
              <a:t>of</a:t>
            </a:r>
            <a:r>
              <a:rPr lang="nb-NO" b="1" dirty="0"/>
              <a:t> action kampanjen </a:t>
            </a:r>
            <a:r>
              <a:rPr lang="nb-NO" dirty="0"/>
              <a:t>skal oversettes til norsk. Tekstforslagene er sendt inn og vi venter bare på bekreftelsen.</a:t>
            </a:r>
          </a:p>
        </p:txBody>
      </p:sp>
      <p:sp>
        <p:nvSpPr>
          <p:cNvPr id="4" name="Plassholder for lysbildenummer 3"/>
          <p:cNvSpPr>
            <a:spLocks noGrp="1"/>
          </p:cNvSpPr>
          <p:nvPr>
            <p:ph type="sldNum" sz="quarter" idx="5"/>
          </p:nvPr>
        </p:nvSpPr>
        <p:spPr/>
        <p:txBody>
          <a:bodyPr/>
          <a:lstStyle/>
          <a:p>
            <a:fld id="{3FFEA681-DE03-4A1E-8EAF-106AEDCC0DAF}" type="slidenum">
              <a:rPr lang="nb-NO" smtClean="0"/>
              <a:t>4</a:t>
            </a:fld>
            <a:endParaRPr lang="nb-NO"/>
          </a:p>
        </p:txBody>
      </p:sp>
    </p:spTree>
    <p:extLst>
      <p:ext uri="{BB962C8B-B14F-4D97-AF65-F5344CB8AC3E}">
        <p14:creationId xmlns:p14="http://schemas.microsoft.com/office/powerpoint/2010/main" val="400228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DETTE </a:t>
            </a:r>
            <a:r>
              <a:rPr lang="en-US" dirty="0" err="1"/>
              <a:t>er</a:t>
            </a:r>
            <a:r>
              <a:rPr lang="en-US" dirty="0"/>
              <a:t> </a:t>
            </a:r>
            <a:r>
              <a:rPr lang="en-US" b="1" dirty="0"/>
              <a:t>Rotary's </a:t>
            </a:r>
            <a:r>
              <a:rPr lang="en-US" b="1" dirty="0" err="1"/>
              <a:t>offisielle</a:t>
            </a:r>
            <a:r>
              <a:rPr lang="en-US" b="1" dirty="0"/>
              <a:t> logo</a:t>
            </a:r>
            <a:r>
              <a:rPr lang="en-US" dirty="0"/>
              <a:t>, DETTE </a:t>
            </a:r>
            <a:r>
              <a:rPr lang="en-US" dirty="0" err="1"/>
              <a:t>er</a:t>
            </a:r>
            <a:r>
              <a:rPr lang="en-US" dirty="0"/>
              <a:t> </a:t>
            </a:r>
            <a:r>
              <a:rPr lang="en-US" b="1" dirty="0" err="1"/>
              <a:t>Rotarys</a:t>
            </a:r>
            <a:r>
              <a:rPr lang="en-US" b="1" dirty="0"/>
              <a:t> </a:t>
            </a:r>
            <a:r>
              <a:rPr lang="en-US" b="1" dirty="0" err="1"/>
              <a:t>signatur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Rotary </a:t>
            </a:r>
            <a:r>
              <a:rPr lang="en-US" dirty="0" err="1"/>
              <a:t>hjulet</a:t>
            </a:r>
            <a:r>
              <a:rPr lang="en-US" dirty="0"/>
              <a:t> </a:t>
            </a:r>
            <a:r>
              <a:rPr lang="en-US" dirty="0" err="1"/>
              <a:t>og</a:t>
            </a:r>
            <a:r>
              <a:rPr lang="en-US" dirty="0"/>
              <a:t> </a:t>
            </a:r>
            <a:r>
              <a:rPr lang="en-US" dirty="0" err="1"/>
              <a:t>logoen</a:t>
            </a:r>
            <a:r>
              <a:rPr lang="en-US" dirty="0"/>
              <a:t> </a:t>
            </a:r>
            <a:r>
              <a:rPr lang="en-US" dirty="0" err="1"/>
              <a:t>skal</a:t>
            </a:r>
            <a:r>
              <a:rPr lang="en-US" dirty="0"/>
              <a:t> </a:t>
            </a:r>
            <a:r>
              <a:rPr lang="en-US" dirty="0" err="1"/>
              <a:t>brukes</a:t>
            </a:r>
            <a:r>
              <a:rPr lang="en-US" dirty="0"/>
              <a:t> </a:t>
            </a:r>
            <a:r>
              <a:rPr lang="en-US" dirty="0" err="1"/>
              <a:t>som</a:t>
            </a:r>
            <a:r>
              <a:rPr lang="en-US" dirty="0"/>
              <a:t> et </a:t>
            </a:r>
            <a:r>
              <a:rPr lang="en-US" dirty="0" err="1"/>
              <a:t>stolt</a:t>
            </a:r>
            <a:r>
              <a:rPr lang="en-US" dirty="0"/>
              <a:t> symbol </a:t>
            </a:r>
            <a:r>
              <a:rPr lang="en-US" dirty="0" err="1"/>
              <a:t>på</a:t>
            </a:r>
            <a:r>
              <a:rPr lang="en-US" dirty="0"/>
              <a:t> den </a:t>
            </a:r>
            <a:r>
              <a:rPr lang="en-US" dirty="0" err="1"/>
              <a:t>arv</a:t>
            </a:r>
            <a:r>
              <a:rPr lang="en-US" dirty="0"/>
              <a:t> vi </a:t>
            </a:r>
            <a:r>
              <a:rPr lang="en-US" dirty="0" err="1"/>
              <a:t>forvalter</a:t>
            </a:r>
            <a:r>
              <a:rPr lang="en-US" dirty="0"/>
              <a:t>, </a:t>
            </a:r>
            <a:r>
              <a:rPr lang="en-US" dirty="0" err="1"/>
              <a:t>og</a:t>
            </a:r>
            <a:r>
              <a:rPr lang="en-US" dirty="0"/>
              <a:t> det </a:t>
            </a:r>
            <a:r>
              <a:rPr lang="en-US" dirty="0" err="1"/>
              <a:t>bør</a:t>
            </a:r>
            <a:r>
              <a:rPr lang="en-US" dirty="0"/>
              <a:t> </a:t>
            </a:r>
            <a:r>
              <a:rPr lang="en-US" dirty="0" err="1"/>
              <a:t>alltid</a:t>
            </a:r>
            <a:r>
              <a:rPr lang="en-US" dirty="0"/>
              <a:t> </a:t>
            </a:r>
            <a:r>
              <a:rPr lang="en-US" dirty="0" err="1"/>
              <a:t>opptre</a:t>
            </a:r>
            <a:r>
              <a:rPr lang="en-US" dirty="0"/>
              <a:t> I </a:t>
            </a:r>
            <a:r>
              <a:rPr lang="en-US" dirty="0" err="1"/>
              <a:t>nærheten</a:t>
            </a:r>
            <a:r>
              <a:rPr lang="en-US" dirty="0"/>
              <a:t> av den </a:t>
            </a:r>
            <a:r>
              <a:rPr lang="en-US" dirty="0" err="1"/>
              <a:t>offisielle</a:t>
            </a:r>
            <a:r>
              <a:rPr lang="en-US" dirty="0"/>
              <a:t> Rotary </a:t>
            </a:r>
            <a:r>
              <a:rPr lang="en-US" dirty="0" err="1"/>
              <a:t>logoen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3FFEA681-DE03-4A1E-8EAF-106AEDCC0DAF}" type="slidenum">
              <a:rPr lang="nb-NO" smtClean="0"/>
              <a:t>5</a:t>
            </a:fld>
            <a:endParaRPr lang="nb-NO"/>
          </a:p>
        </p:txBody>
      </p:sp>
    </p:spTree>
    <p:extLst>
      <p:ext uri="{BB962C8B-B14F-4D97-AF65-F5344CB8AC3E}">
        <p14:creationId xmlns:p14="http://schemas.microsoft.com/office/powerpoint/2010/main" val="245985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 er ikke lengre godkjente </a:t>
            </a:r>
            <a:r>
              <a:rPr lang="nb-NO" dirty="0" err="1"/>
              <a:t>Rotaryhjul</a:t>
            </a:r>
            <a:r>
              <a:rPr lang="nb-NO" dirty="0"/>
              <a:t> til bruk på digitale og trykte medier. </a:t>
            </a:r>
          </a:p>
          <a:p>
            <a:r>
              <a:rPr lang="nb-NO" dirty="0"/>
              <a:t>IKKE surfe på Google og hente et hvilket som helst </a:t>
            </a:r>
            <a:r>
              <a:rPr lang="nb-NO" dirty="0" err="1"/>
              <a:t>Rotaryhjul</a:t>
            </a:r>
            <a:r>
              <a:rPr lang="nb-NO" dirty="0"/>
              <a:t> der. Da er det lett å velge et feil «hjul». </a:t>
            </a:r>
          </a:p>
        </p:txBody>
      </p:sp>
      <p:sp>
        <p:nvSpPr>
          <p:cNvPr id="4" name="Plassholder for lysbildenummer 3"/>
          <p:cNvSpPr>
            <a:spLocks noGrp="1"/>
          </p:cNvSpPr>
          <p:nvPr>
            <p:ph type="sldNum" sz="quarter" idx="5"/>
          </p:nvPr>
        </p:nvSpPr>
        <p:spPr/>
        <p:txBody>
          <a:bodyPr/>
          <a:lstStyle/>
          <a:p>
            <a:fld id="{3FFEA681-DE03-4A1E-8EAF-106AEDCC0DAF}" type="slidenum">
              <a:rPr lang="nb-NO" smtClean="0"/>
              <a:t>6</a:t>
            </a:fld>
            <a:endParaRPr lang="nb-NO"/>
          </a:p>
        </p:txBody>
      </p:sp>
    </p:spTree>
    <p:extLst>
      <p:ext uri="{BB962C8B-B14F-4D97-AF65-F5344CB8AC3E}">
        <p14:creationId xmlns:p14="http://schemas.microsoft.com/office/powerpoint/2010/main" val="300662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 mange klubber har egen Facebook-side – innkomne presidenter; - rekk opp hånden!</a:t>
            </a:r>
          </a:p>
          <a:p>
            <a:endParaRPr lang="nb-NO" dirty="0"/>
          </a:p>
          <a:p>
            <a:r>
              <a:rPr lang="nb-NO" dirty="0"/>
              <a:t>Jeg har søkt opp alle klubber og funnet at nærmere halvparten av klubbene ikke er på et sosialt </a:t>
            </a:r>
            <a:r>
              <a:rPr lang="nb-NO" dirty="0" err="1"/>
              <a:t>medie</a:t>
            </a:r>
            <a:r>
              <a:rPr lang="nb-NO" dirty="0"/>
              <a:t> som Facebook. </a:t>
            </a:r>
          </a:p>
          <a:p>
            <a:endParaRPr lang="nb-NO" dirty="0"/>
          </a:p>
          <a:p>
            <a:r>
              <a:rPr lang="nb-NO" dirty="0"/>
              <a:t>I en spørreundersøkelse (jf. Rotary Norden) viste det seg at mindre enn 20 % visste hva Rotary er. Det må vi gjøre noe med. </a:t>
            </a:r>
          </a:p>
          <a:p>
            <a:endParaRPr lang="nb-NO" dirty="0"/>
          </a:p>
          <a:p>
            <a:r>
              <a:rPr lang="nb-NO" dirty="0"/>
              <a:t>Det er mer enn 3 500 000 som bruker Facebook i Norge. Det er grunn nok til at også din klubb bør ta dette sosiale mediet i bruk. Men hvorfor må hver klubb ha egen side. Det kan virke forvirrende når det er flere klubber i sammen område. Dessuten er det ikke å anbefale at en FB-side ikke oppdateres med nye ting. Hvorfor ikke tenke nytt og la en Facebook-side være et intercitysamarbeid. Det gir mange fordeler. Eks. Rotary i Oslo-Nord, Rotary i Drammen, Rotary i Hønefoss, osv.</a:t>
            </a:r>
          </a:p>
          <a:p>
            <a:pPr marL="171450" indent="-171450">
              <a:buFontTx/>
              <a:buChar char="-"/>
            </a:pPr>
            <a:r>
              <a:rPr lang="nb-NO" dirty="0"/>
              <a:t>Større nedslagsfelt (flere </a:t>
            </a:r>
            <a:r>
              <a:rPr lang="nb-NO" dirty="0" err="1"/>
              <a:t>følgere</a:t>
            </a:r>
            <a:r>
              <a:rPr lang="nb-NO" dirty="0"/>
              <a:t>). Flere klubber på samme sted er ikke konkurrenter, de utfyller hverandre (møter på forskjellige dager, egne prosjekter, mv., men </a:t>
            </a:r>
          </a:p>
          <a:p>
            <a:pPr marL="171450" indent="-171450">
              <a:buFontTx/>
              <a:buChar char="-"/>
            </a:pPr>
            <a:r>
              <a:rPr lang="nb-NO" sz="1200" kern="1200" dirty="0">
                <a:solidFill>
                  <a:schemeClr val="tx1"/>
                </a:solidFill>
                <a:effectLst/>
                <a:latin typeface="+mn-lt"/>
                <a:ea typeface="+mn-ea"/>
                <a:cs typeface="+mn-cs"/>
              </a:rPr>
              <a:t>Flere administratorer og flere redaktører – det er viktig at det er flere som kan administrere sidene for det er kun de som er administratorer som kan opprette nye administratorer og nye redaktører mv. </a:t>
            </a:r>
          </a:p>
          <a:p>
            <a:pPr marL="171450" indent="-171450">
              <a:buFontTx/>
              <a:buChar char="-"/>
            </a:pPr>
            <a:r>
              <a:rPr lang="nb-NO" sz="1200" kern="1200" dirty="0">
                <a:solidFill>
                  <a:schemeClr val="tx1"/>
                </a:solidFill>
                <a:effectLst/>
                <a:latin typeface="+mn-lt"/>
                <a:ea typeface="+mn-ea"/>
                <a:cs typeface="+mn-cs"/>
              </a:rPr>
              <a:t>Ikke vær sårbar ved å legge ansvar kun på en person. </a:t>
            </a:r>
            <a:endParaRPr lang="nb-NO" dirty="0"/>
          </a:p>
          <a:p>
            <a:pPr marL="171450" indent="-171450">
              <a:buFontTx/>
              <a:buChar char="-"/>
            </a:pPr>
            <a:r>
              <a:rPr lang="nb-NO" dirty="0"/>
              <a:t>Det er budskapet om Rotary som må ut om vi skal vokse og få nye medlemmer. Det hjelper ikke med gode </a:t>
            </a:r>
            <a:r>
              <a:rPr lang="nb-NO" dirty="0" err="1"/>
              <a:t>progammer</a:t>
            </a:r>
            <a:r>
              <a:rPr lang="nb-NO" dirty="0"/>
              <a:t> eller flotte prosjekter om ingen vet om dem. Gjennom å fortelle om hva vi driver med vil vi kunne øke kunnskapen om Rotary. </a:t>
            </a:r>
          </a:p>
          <a:p>
            <a:r>
              <a:rPr lang="nb-NO" dirty="0"/>
              <a:t>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3FFEA681-DE03-4A1E-8EAF-106AEDCC0DAF}" type="slidenum">
              <a:rPr lang="nb-NO" smtClean="0"/>
              <a:t>7</a:t>
            </a:fld>
            <a:endParaRPr lang="nb-NO"/>
          </a:p>
        </p:txBody>
      </p:sp>
    </p:spTree>
    <p:extLst>
      <p:ext uri="{BB962C8B-B14F-4D97-AF65-F5344CB8AC3E}">
        <p14:creationId xmlns:p14="http://schemas.microsoft.com/office/powerpoint/2010/main" val="347680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Lag en enkel strategi for hva dere vil formidle ut til lokalsamfunnet. Bruk </a:t>
            </a:r>
          </a:p>
          <a:p>
            <a:r>
              <a:rPr lang="nb-NO" dirty="0"/>
              <a:t>Den enkelte klubb må ha egne planer for hva de vil publisere og når det må publiseres –planene lages med bakgrunn i klubbmøte-programmet, -  møter med et spesielt tema/foredrag som kan være interessante for andre, eller møter med en spesiell og kjent foredragsholder, fra aktiviteter, prosjekter, arrangementer og stands, eks. på poliodagen. </a:t>
            </a:r>
          </a:p>
          <a:p>
            <a:endParaRPr lang="nb-NO" dirty="0"/>
          </a:p>
          <a:p>
            <a:r>
              <a:rPr lang="nb-NO" dirty="0"/>
              <a:t>Kan også dele interessante ting fra andre Rotary FB-sider (internasjonalt, distriktet, mv.) </a:t>
            </a:r>
          </a:p>
          <a:p>
            <a:r>
              <a:rPr lang="nb-NO" dirty="0"/>
              <a:t>Spesielle arrangementer som dere ønsker å nå ut med ut over klubbens </a:t>
            </a:r>
            <a:r>
              <a:rPr lang="nb-NO" dirty="0" err="1"/>
              <a:t>følgere</a:t>
            </a:r>
            <a:r>
              <a:rPr lang="nb-NO" dirty="0"/>
              <a:t> (medlemmene), så kan det betales for å fremme innlegget/arrangementet. Så sett av et budsjett til kommunikasjon på sosiale medier. </a:t>
            </a:r>
          </a:p>
          <a:p>
            <a:endParaRPr lang="nb-NO" dirty="0"/>
          </a:p>
        </p:txBody>
      </p:sp>
      <p:sp>
        <p:nvSpPr>
          <p:cNvPr id="4" name="Plassholder for lysbildenummer 3"/>
          <p:cNvSpPr>
            <a:spLocks noGrp="1"/>
          </p:cNvSpPr>
          <p:nvPr>
            <p:ph type="sldNum" sz="quarter" idx="5"/>
          </p:nvPr>
        </p:nvSpPr>
        <p:spPr/>
        <p:txBody>
          <a:bodyPr/>
          <a:lstStyle/>
          <a:p>
            <a:fld id="{3FFEA681-DE03-4A1E-8EAF-106AEDCC0DAF}" type="slidenum">
              <a:rPr lang="nb-NO" smtClean="0"/>
              <a:t>8</a:t>
            </a:fld>
            <a:endParaRPr lang="nb-NO"/>
          </a:p>
        </p:txBody>
      </p:sp>
    </p:spTree>
    <p:extLst>
      <p:ext uri="{BB962C8B-B14F-4D97-AF65-F5344CB8AC3E}">
        <p14:creationId xmlns:p14="http://schemas.microsoft.com/office/powerpoint/2010/main" val="355726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ssholder for lysbilde 1">
            <a:extLst>
              <a:ext uri="{FF2B5EF4-FFF2-40B4-BE49-F238E27FC236}">
                <a16:creationId xmlns:a16="http://schemas.microsoft.com/office/drawing/2014/main" id="{362AA10D-D620-4378-AEF1-CF311379A2A0}"/>
              </a:ext>
            </a:extLst>
          </p:cNvPr>
          <p:cNvSpPr>
            <a:spLocks noGrp="1" noRot="1" noChangeAspect="1" noChangeArrowheads="1" noTextEdit="1"/>
          </p:cNvSpPr>
          <p:nvPr>
            <p:ph type="sldImg"/>
          </p:nvPr>
        </p:nvSpPr>
        <p:spPr>
          <a:ln/>
        </p:spPr>
      </p:sp>
      <p:sp>
        <p:nvSpPr>
          <p:cNvPr id="26627" name="Plassholder for notater 2">
            <a:extLst>
              <a:ext uri="{FF2B5EF4-FFF2-40B4-BE49-F238E27FC236}">
                <a16:creationId xmlns:a16="http://schemas.microsoft.com/office/drawing/2014/main" id="{12178D00-75E2-44DE-97E9-D1907108B9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dirty="0">
                <a:latin typeface="Arial" panose="020B0604020202020204" pitchFamily="34" charset="0"/>
                <a:ea typeface="ヒラギノ角ゴ Pro W3" pitchFamily="-84" charset="-128"/>
              </a:rPr>
              <a:t>Bruker din klubb Vipps? – Hvis ikke så gå hjem og ta det i bruk NÅ. Det øker inntekter og gir muligheter til å lage egne kontoer for de forskjellige aktivitetene og tingene dere driver på med. </a:t>
            </a:r>
          </a:p>
        </p:txBody>
      </p:sp>
      <p:sp>
        <p:nvSpPr>
          <p:cNvPr id="26628" name="Plassholder for lysbildenummer 3">
            <a:extLst>
              <a:ext uri="{FF2B5EF4-FFF2-40B4-BE49-F238E27FC236}">
                <a16:creationId xmlns:a16="http://schemas.microsoft.com/office/drawing/2014/main" id="{B4D5BA36-DF82-4933-BC1D-833ECD59CC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pitchFamily="-84" charset="-128"/>
              </a:defRPr>
            </a:lvl1pPr>
            <a:lvl2pPr marL="742950" indent="-285750" defTabSz="931863">
              <a:defRPr sz="2400">
                <a:solidFill>
                  <a:schemeClr val="tx1"/>
                </a:solidFill>
                <a:latin typeface="Arial" panose="020B0604020202020204" pitchFamily="34" charset="0"/>
                <a:ea typeface="ヒラギノ角ゴ Pro W3" pitchFamily="-84" charset="-128"/>
              </a:defRPr>
            </a:lvl2pPr>
            <a:lvl3pPr marL="1143000" indent="-228600" defTabSz="931863">
              <a:defRPr sz="2400">
                <a:solidFill>
                  <a:schemeClr val="tx1"/>
                </a:solidFill>
                <a:latin typeface="Arial" panose="020B0604020202020204" pitchFamily="34" charset="0"/>
                <a:ea typeface="ヒラギノ角ゴ Pro W3" pitchFamily="-84" charset="-128"/>
              </a:defRPr>
            </a:lvl3pPr>
            <a:lvl4pPr marL="1600200" indent="-228600" defTabSz="931863">
              <a:defRPr sz="2400">
                <a:solidFill>
                  <a:schemeClr val="tx1"/>
                </a:solidFill>
                <a:latin typeface="Arial" panose="020B0604020202020204" pitchFamily="34" charset="0"/>
                <a:ea typeface="ヒラギノ角ゴ Pro W3" pitchFamily="-84" charset="-128"/>
              </a:defRPr>
            </a:lvl4pPr>
            <a:lvl5pPr marL="2057400" indent="-228600" defTabSz="931863">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1EEAF277-B303-4DCE-A14C-6C70FED0F0E9}" type="slidenum">
              <a:rPr lang="en-US" altLang="nb-NO" sz="1200" smtClean="0"/>
              <a:pPr/>
              <a:t>9</a:t>
            </a:fld>
            <a:endParaRPr lang="en-US" altLang="nb-NO"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D3CFA-27DC-4EDB-9D4E-855630C81AA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FA9607F-3A08-4526-B835-51A5F10BB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4CC8ECD-FA96-46CC-BA25-29999A6C5853}"/>
              </a:ext>
            </a:extLst>
          </p:cNvPr>
          <p:cNvSpPr>
            <a:spLocks noGrp="1"/>
          </p:cNvSpPr>
          <p:nvPr>
            <p:ph type="dt" sz="half" idx="10"/>
          </p:nvPr>
        </p:nvSpPr>
        <p:spPr/>
        <p:txBody>
          <a:bodyPr/>
          <a:lstStyle/>
          <a:p>
            <a:fld id="{042188C7-B80E-499C-B06E-8EE35BC8C62E}" type="datetime1">
              <a:rPr lang="nb-NO" smtClean="0"/>
              <a:t>15.03.2019</a:t>
            </a:fld>
            <a:endParaRPr lang="nb-NO"/>
          </a:p>
        </p:txBody>
      </p:sp>
      <p:sp>
        <p:nvSpPr>
          <p:cNvPr id="5" name="Plassholder for bunntekst 4">
            <a:extLst>
              <a:ext uri="{FF2B5EF4-FFF2-40B4-BE49-F238E27FC236}">
                <a16:creationId xmlns:a16="http://schemas.microsoft.com/office/drawing/2014/main" id="{C31D1863-4601-4BB6-A1F2-98D70352DEB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7BD8CA-3E3E-4B2A-92FA-6D236EDFABF0}"/>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342170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0091E5-8891-4B4C-A15F-DCC4BFF3A8E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ACB8AFE-478D-4C5B-AF1B-10E58BEC1667}"/>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12DAB06-56E0-4F69-B641-0DDA08BBD187}"/>
              </a:ext>
            </a:extLst>
          </p:cNvPr>
          <p:cNvSpPr>
            <a:spLocks noGrp="1"/>
          </p:cNvSpPr>
          <p:nvPr>
            <p:ph type="dt" sz="half" idx="10"/>
          </p:nvPr>
        </p:nvSpPr>
        <p:spPr/>
        <p:txBody>
          <a:bodyPr/>
          <a:lstStyle/>
          <a:p>
            <a:fld id="{52DDF8A4-9BD7-4BB2-B366-0763B1A9AA99}" type="datetime1">
              <a:rPr lang="nb-NO" smtClean="0"/>
              <a:t>15.03.2019</a:t>
            </a:fld>
            <a:endParaRPr lang="nb-NO"/>
          </a:p>
        </p:txBody>
      </p:sp>
      <p:sp>
        <p:nvSpPr>
          <p:cNvPr id="5" name="Plassholder for bunntekst 4">
            <a:extLst>
              <a:ext uri="{FF2B5EF4-FFF2-40B4-BE49-F238E27FC236}">
                <a16:creationId xmlns:a16="http://schemas.microsoft.com/office/drawing/2014/main" id="{362C9CB0-5EE9-4B3E-BBAF-425348CDED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592D830-7706-4241-9A0C-45ACD8150056}"/>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229531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8483FA6-4EAA-491D-8490-0EE1FACCA32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B276CDE-ED3E-42C2-AF09-909B5E9E8083}"/>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49CA22-0E31-4D51-BA36-54B205C22F6E}"/>
              </a:ext>
            </a:extLst>
          </p:cNvPr>
          <p:cNvSpPr>
            <a:spLocks noGrp="1"/>
          </p:cNvSpPr>
          <p:nvPr>
            <p:ph type="dt" sz="half" idx="10"/>
          </p:nvPr>
        </p:nvSpPr>
        <p:spPr/>
        <p:txBody>
          <a:bodyPr/>
          <a:lstStyle/>
          <a:p>
            <a:fld id="{3F3F1A6C-2FEA-49AD-A55D-21D271A69E5C}" type="datetime1">
              <a:rPr lang="nb-NO" smtClean="0"/>
              <a:t>15.03.2019</a:t>
            </a:fld>
            <a:endParaRPr lang="nb-NO"/>
          </a:p>
        </p:txBody>
      </p:sp>
      <p:sp>
        <p:nvSpPr>
          <p:cNvPr id="5" name="Plassholder for bunntekst 4">
            <a:extLst>
              <a:ext uri="{FF2B5EF4-FFF2-40B4-BE49-F238E27FC236}">
                <a16:creationId xmlns:a16="http://schemas.microsoft.com/office/drawing/2014/main" id="{0E178E68-8551-461F-8AF3-89FB17DD221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6354350-1662-452E-9AF3-FDF42D2440DB}"/>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425615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86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1500D83-B4E9-4D3E-9069-1A8A6CEA946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4" name="Rectangle 4">
            <a:extLst>
              <a:ext uri="{FF2B5EF4-FFF2-40B4-BE49-F238E27FC236}">
                <a16:creationId xmlns:a16="http://schemas.microsoft.com/office/drawing/2014/main" id="{30D7B641-1A2F-4CB7-83FD-03C22CD842DD}"/>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59998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D01955-9EE8-4E4D-98C6-54F9665B5B9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80DDF69-6A8D-4BC5-BA4C-AD38A772C748}"/>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DE071B-54AC-485A-8BE8-5DB5961DC16A}"/>
              </a:ext>
            </a:extLst>
          </p:cNvPr>
          <p:cNvSpPr>
            <a:spLocks noGrp="1"/>
          </p:cNvSpPr>
          <p:nvPr>
            <p:ph type="dt" sz="half" idx="10"/>
          </p:nvPr>
        </p:nvSpPr>
        <p:spPr/>
        <p:txBody>
          <a:bodyPr/>
          <a:lstStyle/>
          <a:p>
            <a:fld id="{F185C5D3-DA4C-46A0-AC34-043607CB2826}" type="datetime1">
              <a:rPr lang="nb-NO" smtClean="0"/>
              <a:t>15.03.2019</a:t>
            </a:fld>
            <a:endParaRPr lang="nb-NO"/>
          </a:p>
        </p:txBody>
      </p:sp>
      <p:sp>
        <p:nvSpPr>
          <p:cNvPr id="5" name="Plassholder for bunntekst 4">
            <a:extLst>
              <a:ext uri="{FF2B5EF4-FFF2-40B4-BE49-F238E27FC236}">
                <a16:creationId xmlns:a16="http://schemas.microsoft.com/office/drawing/2014/main" id="{7AE28BCD-33C8-4254-A907-04DDA56DF14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CBA3F40-FE5F-432C-814D-91FCF5877EF6}"/>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401314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050D94-7CB0-443A-A4B6-7385175C799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52C1E45-56CE-4492-AF02-89790251E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156FE252-1202-4864-935E-C6EC75EA6245}"/>
              </a:ext>
            </a:extLst>
          </p:cNvPr>
          <p:cNvSpPr>
            <a:spLocks noGrp="1"/>
          </p:cNvSpPr>
          <p:nvPr>
            <p:ph type="dt" sz="half" idx="10"/>
          </p:nvPr>
        </p:nvSpPr>
        <p:spPr/>
        <p:txBody>
          <a:bodyPr/>
          <a:lstStyle/>
          <a:p>
            <a:fld id="{C157DC71-3EA7-4C5A-A3C0-53FE5D2CAE17}" type="datetime1">
              <a:rPr lang="nb-NO" smtClean="0"/>
              <a:t>15.03.2019</a:t>
            </a:fld>
            <a:endParaRPr lang="nb-NO"/>
          </a:p>
        </p:txBody>
      </p:sp>
      <p:sp>
        <p:nvSpPr>
          <p:cNvPr id="5" name="Plassholder for bunntekst 4">
            <a:extLst>
              <a:ext uri="{FF2B5EF4-FFF2-40B4-BE49-F238E27FC236}">
                <a16:creationId xmlns:a16="http://schemas.microsoft.com/office/drawing/2014/main" id="{6D0C82EF-AF2E-4D0C-B00B-EB7AEC7C1A5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098E486-9167-44BB-9CAE-C1EBD384CB57}"/>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338134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FF695A-B76C-45B9-91B4-1FBF59929FD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A4E905D-1D6B-4E89-BE90-F17D70FCB96D}"/>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50ADC58-3598-4C65-8295-8B194E241849}"/>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9C8D596-3D75-44B5-8D60-E0B862692AB1}"/>
              </a:ext>
            </a:extLst>
          </p:cNvPr>
          <p:cNvSpPr>
            <a:spLocks noGrp="1"/>
          </p:cNvSpPr>
          <p:nvPr>
            <p:ph type="dt" sz="half" idx="10"/>
          </p:nvPr>
        </p:nvSpPr>
        <p:spPr/>
        <p:txBody>
          <a:bodyPr/>
          <a:lstStyle/>
          <a:p>
            <a:fld id="{A556CC42-B97C-4EC8-B258-EEA6BF4555F3}" type="datetime1">
              <a:rPr lang="nb-NO" smtClean="0"/>
              <a:t>15.03.2019</a:t>
            </a:fld>
            <a:endParaRPr lang="nb-NO"/>
          </a:p>
        </p:txBody>
      </p:sp>
      <p:sp>
        <p:nvSpPr>
          <p:cNvPr id="6" name="Plassholder for bunntekst 5">
            <a:extLst>
              <a:ext uri="{FF2B5EF4-FFF2-40B4-BE49-F238E27FC236}">
                <a16:creationId xmlns:a16="http://schemas.microsoft.com/office/drawing/2014/main" id="{D2B8D9F2-F3CF-4965-91D8-EB55E444F71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BE315F9-82FA-4F14-A9F7-31ED5B35BAEB}"/>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280981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76556A-CDC9-44E6-ADDE-DF5E35550CF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760943C-E5CC-4526-8B9F-53FFFE4FB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8AB7B76F-1BCF-4F4C-B57F-F4C02D85D2D7}"/>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0831833-35CA-4007-B84E-1872EF209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1F5CA2E7-D988-4CCC-A379-902C3AF040DB}"/>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56292E1-7096-4FBE-9573-4979B9F75B79}"/>
              </a:ext>
            </a:extLst>
          </p:cNvPr>
          <p:cNvSpPr>
            <a:spLocks noGrp="1"/>
          </p:cNvSpPr>
          <p:nvPr>
            <p:ph type="dt" sz="half" idx="10"/>
          </p:nvPr>
        </p:nvSpPr>
        <p:spPr/>
        <p:txBody>
          <a:bodyPr/>
          <a:lstStyle/>
          <a:p>
            <a:fld id="{942B014D-3C47-45AB-BFBD-45FE2ECE0551}" type="datetime1">
              <a:rPr lang="nb-NO" smtClean="0"/>
              <a:t>15.03.2019</a:t>
            </a:fld>
            <a:endParaRPr lang="nb-NO"/>
          </a:p>
        </p:txBody>
      </p:sp>
      <p:sp>
        <p:nvSpPr>
          <p:cNvPr id="8" name="Plassholder for bunntekst 7">
            <a:extLst>
              <a:ext uri="{FF2B5EF4-FFF2-40B4-BE49-F238E27FC236}">
                <a16:creationId xmlns:a16="http://schemas.microsoft.com/office/drawing/2014/main" id="{961C8DEF-8D01-4EBF-9B83-F62B313FB67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4547DB6-405A-4E26-9A62-676E7774FB37}"/>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245459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322606-29D8-4144-8F7D-AC221BDAA8A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73610B8-9BE0-4180-B4F6-70B99DB2F82A}"/>
              </a:ext>
            </a:extLst>
          </p:cNvPr>
          <p:cNvSpPr>
            <a:spLocks noGrp="1"/>
          </p:cNvSpPr>
          <p:nvPr>
            <p:ph type="dt" sz="half" idx="10"/>
          </p:nvPr>
        </p:nvSpPr>
        <p:spPr/>
        <p:txBody>
          <a:bodyPr/>
          <a:lstStyle/>
          <a:p>
            <a:fld id="{8C23E4E8-A736-4A20-9057-374978B556CC}" type="datetime1">
              <a:rPr lang="nb-NO" smtClean="0"/>
              <a:t>15.03.2019</a:t>
            </a:fld>
            <a:endParaRPr lang="nb-NO"/>
          </a:p>
        </p:txBody>
      </p:sp>
      <p:sp>
        <p:nvSpPr>
          <p:cNvPr id="4" name="Plassholder for bunntekst 3">
            <a:extLst>
              <a:ext uri="{FF2B5EF4-FFF2-40B4-BE49-F238E27FC236}">
                <a16:creationId xmlns:a16="http://schemas.microsoft.com/office/drawing/2014/main" id="{7423EFE6-C5AB-4262-9C9D-17DF1B5D4C3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92644FD-205A-4642-8D15-9AAE1E6AB0C7}"/>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307466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F893660-7008-4358-9D0E-D5871D8AE564}"/>
              </a:ext>
            </a:extLst>
          </p:cNvPr>
          <p:cNvSpPr>
            <a:spLocks noGrp="1"/>
          </p:cNvSpPr>
          <p:nvPr>
            <p:ph type="dt" sz="half" idx="10"/>
          </p:nvPr>
        </p:nvSpPr>
        <p:spPr/>
        <p:txBody>
          <a:bodyPr/>
          <a:lstStyle/>
          <a:p>
            <a:fld id="{64AE5313-C05C-43F3-81CD-5170F6BC0C62}" type="datetime1">
              <a:rPr lang="nb-NO" smtClean="0"/>
              <a:t>15.03.2019</a:t>
            </a:fld>
            <a:endParaRPr lang="nb-NO"/>
          </a:p>
        </p:txBody>
      </p:sp>
      <p:sp>
        <p:nvSpPr>
          <p:cNvPr id="3" name="Plassholder for bunntekst 2">
            <a:extLst>
              <a:ext uri="{FF2B5EF4-FFF2-40B4-BE49-F238E27FC236}">
                <a16:creationId xmlns:a16="http://schemas.microsoft.com/office/drawing/2014/main" id="{7692D770-78D4-438C-9131-3BCA32F3F4C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B2786CE-68FF-466C-8A46-DA69ECCD9D70}"/>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310181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0A9D06-6760-475F-9CBC-B0B46AF00D3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F8F8CA2-E24C-40B3-BD64-A1CDE29A5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DE33121-4F91-4C78-BAFD-8EAEF5F3C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0F0C79F4-7A74-4A25-A136-C6646FC22B26}"/>
              </a:ext>
            </a:extLst>
          </p:cNvPr>
          <p:cNvSpPr>
            <a:spLocks noGrp="1"/>
          </p:cNvSpPr>
          <p:nvPr>
            <p:ph type="dt" sz="half" idx="10"/>
          </p:nvPr>
        </p:nvSpPr>
        <p:spPr/>
        <p:txBody>
          <a:bodyPr/>
          <a:lstStyle/>
          <a:p>
            <a:fld id="{4EAC9201-A40F-4BE6-B067-88A2DC26F874}" type="datetime1">
              <a:rPr lang="nb-NO" smtClean="0"/>
              <a:t>15.03.2019</a:t>
            </a:fld>
            <a:endParaRPr lang="nb-NO"/>
          </a:p>
        </p:txBody>
      </p:sp>
      <p:sp>
        <p:nvSpPr>
          <p:cNvPr id="6" name="Plassholder for bunntekst 5">
            <a:extLst>
              <a:ext uri="{FF2B5EF4-FFF2-40B4-BE49-F238E27FC236}">
                <a16:creationId xmlns:a16="http://schemas.microsoft.com/office/drawing/2014/main" id="{8746AA00-C541-44D1-81DD-45300C07D18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FFE127F-56B0-4371-937F-23DA357C0BBE}"/>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218567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C56E21-C192-4459-93DE-299A26659A4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B816BDA-6A78-44C9-9AE1-CD368251A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3E149C2-69C4-424A-9163-4BBA96042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A3FABFC6-4245-454E-BBD5-637CEE6F3D0A}"/>
              </a:ext>
            </a:extLst>
          </p:cNvPr>
          <p:cNvSpPr>
            <a:spLocks noGrp="1"/>
          </p:cNvSpPr>
          <p:nvPr>
            <p:ph type="dt" sz="half" idx="10"/>
          </p:nvPr>
        </p:nvSpPr>
        <p:spPr/>
        <p:txBody>
          <a:bodyPr/>
          <a:lstStyle/>
          <a:p>
            <a:fld id="{4546F711-039C-4EB9-B3A1-D1A9B31AC3CB}" type="datetime1">
              <a:rPr lang="nb-NO" smtClean="0"/>
              <a:t>15.03.2019</a:t>
            </a:fld>
            <a:endParaRPr lang="nb-NO"/>
          </a:p>
        </p:txBody>
      </p:sp>
      <p:sp>
        <p:nvSpPr>
          <p:cNvPr id="6" name="Plassholder for bunntekst 5">
            <a:extLst>
              <a:ext uri="{FF2B5EF4-FFF2-40B4-BE49-F238E27FC236}">
                <a16:creationId xmlns:a16="http://schemas.microsoft.com/office/drawing/2014/main" id="{50802FC4-0772-463B-9178-7697189DE66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C8AB0D0-03DB-4213-9EBE-69E4D62722C1}"/>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421269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68E7852-89B7-400A-AEA7-0E762226F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6FE86D8-2F41-4D1E-B84B-C85170F34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C4E9284-90A5-4B33-8D83-F0EC328D55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3B188-EE6D-4E2A-9E5F-83831DF766FD}" type="datetime1">
              <a:rPr lang="nb-NO" smtClean="0"/>
              <a:t>15.03.2019</a:t>
            </a:fld>
            <a:endParaRPr lang="nb-NO"/>
          </a:p>
        </p:txBody>
      </p:sp>
      <p:sp>
        <p:nvSpPr>
          <p:cNvPr id="5" name="Plassholder for bunntekst 4">
            <a:extLst>
              <a:ext uri="{FF2B5EF4-FFF2-40B4-BE49-F238E27FC236}">
                <a16:creationId xmlns:a16="http://schemas.microsoft.com/office/drawing/2014/main" id="{770F7826-3FD0-413E-AFB4-629F618B6D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2F88B91-A4AC-4A6D-A004-F7EE073B6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A25DC-365F-4221-8DF8-E5976F2D656F}" type="slidenum">
              <a:rPr lang="nb-NO" smtClean="0"/>
              <a:t>‹#›</a:t>
            </a:fld>
            <a:endParaRPr lang="nb-NO"/>
          </a:p>
        </p:txBody>
      </p:sp>
    </p:spTree>
    <p:extLst>
      <p:ext uri="{BB962C8B-B14F-4D97-AF65-F5344CB8AC3E}">
        <p14:creationId xmlns:p14="http://schemas.microsoft.com/office/powerpoint/2010/main" val="182447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7C1BBE-575F-4F0E-93A2-53E17AF91617}"/>
              </a:ext>
            </a:extLst>
          </p:cNvPr>
          <p:cNvSpPr>
            <a:spLocks noChangeArrowheads="1"/>
          </p:cNvSpPr>
          <p:nvPr/>
        </p:nvSpPr>
        <p:spPr bwMode="auto">
          <a:xfrm>
            <a:off x="0" y="3428999"/>
            <a:ext cx="12192000" cy="102308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9459" name="Rectangle 10">
            <a:extLst>
              <a:ext uri="{FF2B5EF4-FFF2-40B4-BE49-F238E27FC236}">
                <a16:creationId xmlns:a16="http://schemas.microsoft.com/office/drawing/2014/main" id="{D0794138-5EEB-476C-8DB2-BE2D45274B88}"/>
              </a:ext>
            </a:extLst>
          </p:cNvPr>
          <p:cNvSpPr txBox="1">
            <a:spLocks noChangeArrowheads="1"/>
          </p:cNvSpPr>
          <p:nvPr/>
        </p:nvSpPr>
        <p:spPr bwMode="auto">
          <a:xfrm>
            <a:off x="865688" y="3563112"/>
            <a:ext cx="774491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Aft>
                <a:spcPts val="2400"/>
              </a:spcAft>
            </a:pPr>
            <a:r>
              <a:rPr lang="en-US" altLang="nb-NO" sz="4400" b="1" dirty="0" err="1">
                <a:solidFill>
                  <a:schemeClr val="bg1"/>
                </a:solidFill>
                <a:latin typeface="Arial Narrow Bold" pitchFamily="-84" charset="0"/>
              </a:rPr>
              <a:t>Sammen</a:t>
            </a:r>
            <a:r>
              <a:rPr lang="en-US" altLang="nb-NO" sz="4400" b="1" dirty="0">
                <a:solidFill>
                  <a:schemeClr val="bg1"/>
                </a:solidFill>
                <a:latin typeface="Arial Narrow Bold" pitchFamily="-84" charset="0"/>
              </a:rPr>
              <a:t> om å </a:t>
            </a:r>
            <a:r>
              <a:rPr lang="en-US" altLang="nb-NO" sz="4400" b="1" dirty="0" err="1">
                <a:solidFill>
                  <a:schemeClr val="bg1"/>
                </a:solidFill>
                <a:latin typeface="Arial Narrow Bold" pitchFamily="-84" charset="0"/>
              </a:rPr>
              <a:t>gjøre</a:t>
            </a:r>
            <a:r>
              <a:rPr lang="en-US" altLang="nb-NO" sz="4400" b="1" dirty="0">
                <a:solidFill>
                  <a:schemeClr val="bg1"/>
                </a:solidFill>
                <a:latin typeface="Arial Narrow Bold" pitchFamily="-84" charset="0"/>
              </a:rPr>
              <a:t>  ROTARY </a:t>
            </a:r>
            <a:r>
              <a:rPr lang="en-US" altLang="nb-NO" sz="4400" b="1" dirty="0" err="1">
                <a:solidFill>
                  <a:schemeClr val="bg1"/>
                </a:solidFill>
                <a:latin typeface="Arial Narrow Bold" pitchFamily="-84" charset="0"/>
              </a:rPr>
              <a:t>kjent</a:t>
            </a:r>
            <a:r>
              <a:rPr lang="en-US" altLang="nb-NO" sz="4400" b="1" dirty="0">
                <a:solidFill>
                  <a:schemeClr val="bg1"/>
                </a:solidFill>
                <a:latin typeface="Arial Narrow Bold" pitchFamily="-84" charset="0"/>
              </a:rPr>
              <a:t> </a:t>
            </a:r>
          </a:p>
          <a:p>
            <a:pPr eaLnBrk="1" hangingPunct="1"/>
            <a:r>
              <a:rPr lang="en-US" altLang="nb-NO" sz="2000" dirty="0">
                <a:solidFill>
                  <a:srgbClr val="0070C0"/>
                </a:solidFill>
                <a:latin typeface="Georgia" panose="02040502050405020303" pitchFamily="18" charset="0"/>
              </a:rPr>
              <a:t>Irmelin M. Kårbø</a:t>
            </a:r>
          </a:p>
          <a:p>
            <a:pPr eaLnBrk="1" hangingPunct="1"/>
            <a:r>
              <a:rPr lang="en-US" altLang="nb-NO" sz="2000" dirty="0">
                <a:solidFill>
                  <a:srgbClr val="0070C0"/>
                </a:solidFill>
                <a:latin typeface="Georgia" panose="02040502050405020303" pitchFamily="18" charset="0"/>
              </a:rPr>
              <a:t>Web-</a:t>
            </a:r>
            <a:r>
              <a:rPr lang="en-US" altLang="nb-NO" sz="2000" dirty="0" err="1">
                <a:solidFill>
                  <a:srgbClr val="0070C0"/>
                </a:solidFill>
                <a:latin typeface="Georgia" panose="02040502050405020303" pitchFamily="18" charset="0"/>
              </a:rPr>
              <a:t>ansvarlig</a:t>
            </a:r>
            <a:r>
              <a:rPr lang="en-US" altLang="nb-NO" sz="2000" dirty="0">
                <a:solidFill>
                  <a:srgbClr val="0070C0"/>
                </a:solidFill>
                <a:latin typeface="Georgia" panose="02040502050405020303" pitchFamily="18" charset="0"/>
              </a:rPr>
              <a:t> </a:t>
            </a:r>
            <a:r>
              <a:rPr lang="en-US" altLang="nb-NO" sz="2000" dirty="0" err="1">
                <a:solidFill>
                  <a:srgbClr val="0070C0"/>
                </a:solidFill>
                <a:latin typeface="Georgia" panose="02040502050405020303" pitchFamily="18" charset="0"/>
              </a:rPr>
              <a:t>Distrikt</a:t>
            </a:r>
            <a:r>
              <a:rPr lang="en-US" altLang="nb-NO" sz="2000" dirty="0">
                <a:solidFill>
                  <a:srgbClr val="0070C0"/>
                </a:solidFill>
                <a:latin typeface="Georgia" panose="02040502050405020303" pitchFamily="18" charset="0"/>
              </a:rPr>
              <a:t> 2310</a:t>
            </a:r>
          </a:p>
          <a:p>
            <a:pPr eaLnBrk="1" hangingPunct="1"/>
            <a:r>
              <a:rPr lang="en-US" altLang="nb-NO" sz="2000" dirty="0">
                <a:solidFill>
                  <a:srgbClr val="0070C0"/>
                </a:solidFill>
                <a:latin typeface="Georgia" panose="02040502050405020303" pitchFamily="18" charset="0"/>
              </a:rPr>
              <a:t>16. – 17. mars 2019</a:t>
            </a:r>
          </a:p>
        </p:txBody>
      </p:sp>
      <p:pic>
        <p:nvPicPr>
          <p:cNvPr id="5" name="Bilde 4">
            <a:extLst>
              <a:ext uri="{FF2B5EF4-FFF2-40B4-BE49-F238E27FC236}">
                <a16:creationId xmlns:a16="http://schemas.microsoft.com/office/drawing/2014/main" id="{995576F3-DD49-4446-BEBE-648C2549B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97237"/>
            <a:ext cx="6400813" cy="228600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6F45DFC-1765-4F65-BD6F-7B486EFF3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60" y="57150"/>
            <a:ext cx="7396480" cy="6934200"/>
          </a:xfrm>
          <a:prstGeom prst="rect">
            <a:avLst/>
          </a:prstGeom>
        </p:spPr>
      </p:pic>
    </p:spTree>
    <p:extLst>
      <p:ext uri="{BB962C8B-B14F-4D97-AF65-F5344CB8AC3E}">
        <p14:creationId xmlns:p14="http://schemas.microsoft.com/office/powerpoint/2010/main" val="241581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7D8A4C-471C-450B-9F1E-F506C5D826C2}"/>
              </a:ext>
            </a:extLst>
          </p:cNvPr>
          <p:cNvSpPr>
            <a:spLocks noGrp="1"/>
          </p:cNvSpPr>
          <p:nvPr>
            <p:ph type="title"/>
          </p:nvPr>
        </p:nvSpPr>
        <p:spPr>
          <a:xfrm>
            <a:off x="838200" y="493141"/>
            <a:ext cx="10515600" cy="1325563"/>
          </a:xfrm>
        </p:spPr>
        <p:txBody>
          <a:bodyPr>
            <a:normAutofit fontScale="90000"/>
          </a:bodyPr>
          <a:lstStyle/>
          <a:p>
            <a:r>
              <a:rPr lang="nb-NO" sz="5300" b="1" dirty="0">
                <a:solidFill>
                  <a:srgbClr val="002060"/>
                </a:solidFill>
              </a:rPr>
              <a:t>Nye hjemmesider for distriktet 1.7.2019</a:t>
            </a:r>
            <a:br>
              <a:rPr lang="nb-NO" dirty="0">
                <a:solidFill>
                  <a:srgbClr val="002060"/>
                </a:solidFill>
              </a:rPr>
            </a:br>
            <a:r>
              <a:rPr lang="nb-NO" dirty="0">
                <a:solidFill>
                  <a:srgbClr val="002060"/>
                </a:solidFill>
              </a:rPr>
              <a:t>– en informasjons- og verktøykasse for klubbene</a:t>
            </a:r>
          </a:p>
        </p:txBody>
      </p:sp>
      <p:sp>
        <p:nvSpPr>
          <p:cNvPr id="3" name="Plassholder for innhold 2">
            <a:extLst>
              <a:ext uri="{FF2B5EF4-FFF2-40B4-BE49-F238E27FC236}">
                <a16:creationId xmlns:a16="http://schemas.microsoft.com/office/drawing/2014/main" id="{9D936B8D-7435-4F98-B0C8-B4755E59E8CA}"/>
              </a:ext>
            </a:extLst>
          </p:cNvPr>
          <p:cNvSpPr>
            <a:spLocks noGrp="1"/>
          </p:cNvSpPr>
          <p:nvPr>
            <p:ph idx="1"/>
          </p:nvPr>
        </p:nvSpPr>
        <p:spPr>
          <a:xfrm>
            <a:off x="838200" y="2157983"/>
            <a:ext cx="10515600" cy="4018979"/>
          </a:xfrm>
        </p:spPr>
        <p:txBody>
          <a:bodyPr>
            <a:normAutofit fontScale="92500" lnSpcReduction="20000"/>
          </a:bodyPr>
          <a:lstStyle/>
          <a:p>
            <a:pPr>
              <a:spcAft>
                <a:spcPts val="1200"/>
              </a:spcAft>
            </a:pPr>
            <a:r>
              <a:rPr lang="nb-NO" dirty="0">
                <a:solidFill>
                  <a:srgbClr val="002060"/>
                </a:solidFill>
              </a:rPr>
              <a:t>Mer oversiktlig og brukervennlig for klubbene.</a:t>
            </a:r>
          </a:p>
          <a:p>
            <a:pPr>
              <a:spcAft>
                <a:spcPts val="1200"/>
              </a:spcAft>
            </a:pPr>
            <a:r>
              <a:rPr lang="nb-NO" dirty="0">
                <a:solidFill>
                  <a:srgbClr val="002060"/>
                </a:solidFill>
              </a:rPr>
              <a:t>Det sted hvor nødvendig informasjon for drift av egen klubb er å finne.</a:t>
            </a:r>
          </a:p>
          <a:p>
            <a:pPr>
              <a:spcAft>
                <a:spcPts val="1200"/>
              </a:spcAft>
            </a:pPr>
            <a:r>
              <a:rPr lang="nb-NO" dirty="0">
                <a:solidFill>
                  <a:srgbClr val="002060"/>
                </a:solidFill>
              </a:rPr>
              <a:t>Enkel inngangsport til dokumenter som er styrende for en Rotaryklubb</a:t>
            </a:r>
          </a:p>
          <a:p>
            <a:pPr lvl="1">
              <a:spcAft>
                <a:spcPts val="1200"/>
              </a:spcAft>
            </a:pPr>
            <a:r>
              <a:rPr lang="nb-NO" dirty="0">
                <a:solidFill>
                  <a:srgbClr val="002060"/>
                </a:solidFill>
              </a:rPr>
              <a:t>Lenker Rotary Norges (</a:t>
            </a:r>
            <a:r>
              <a:rPr lang="nb-NO" dirty="0" err="1">
                <a:solidFill>
                  <a:srgbClr val="002060"/>
                </a:solidFill>
              </a:rPr>
              <a:t>Norfo</a:t>
            </a:r>
            <a:r>
              <a:rPr lang="nb-NO" dirty="0">
                <a:solidFill>
                  <a:srgbClr val="002060"/>
                </a:solidFill>
              </a:rPr>
              <a:t>) og RI sine hjemmesider for den informasjon som er overordnet og lik for alle klubber i Norge</a:t>
            </a:r>
          </a:p>
          <a:p>
            <a:pPr lvl="1">
              <a:spcAft>
                <a:spcPts val="1200"/>
              </a:spcAft>
            </a:pPr>
            <a:r>
              <a:rPr lang="nb-NO" dirty="0">
                <a:solidFill>
                  <a:srgbClr val="002060"/>
                </a:solidFill>
              </a:rPr>
              <a:t>Maler (eks. søknad TRF, søknad utveksling, PP-maler, mv.) </a:t>
            </a:r>
          </a:p>
          <a:p>
            <a:pPr>
              <a:spcAft>
                <a:spcPts val="1200"/>
              </a:spcAft>
            </a:pPr>
            <a:r>
              <a:rPr lang="nb-NO" dirty="0">
                <a:solidFill>
                  <a:srgbClr val="002060"/>
                </a:solidFill>
              </a:rPr>
              <a:t>Opplysninger som er relevante for distriktet</a:t>
            </a:r>
          </a:p>
          <a:p>
            <a:pPr lvl="1"/>
            <a:r>
              <a:rPr lang="nb-NO" dirty="0">
                <a:solidFill>
                  <a:srgbClr val="002060"/>
                </a:solidFill>
              </a:rPr>
              <a:t>Fra distriktguvernøren</a:t>
            </a:r>
          </a:p>
          <a:p>
            <a:pPr lvl="1"/>
            <a:r>
              <a:rPr lang="nb-NO" dirty="0">
                <a:solidFill>
                  <a:srgbClr val="002060"/>
                </a:solidFill>
              </a:rPr>
              <a:t>Om arrangementer, mv. </a:t>
            </a:r>
          </a:p>
          <a:p>
            <a:pPr lvl="1"/>
            <a:endParaRPr lang="nb-NO" dirty="0"/>
          </a:p>
        </p:txBody>
      </p:sp>
      <p:pic>
        <p:nvPicPr>
          <p:cNvPr id="5" name="Bilde 4">
            <a:extLst>
              <a:ext uri="{FF2B5EF4-FFF2-40B4-BE49-F238E27FC236}">
                <a16:creationId xmlns:a16="http://schemas.microsoft.com/office/drawing/2014/main" id="{0AEC0431-88EF-4FE7-9268-9F5554D09B57}"/>
              </a:ext>
            </a:extLst>
          </p:cNvPr>
          <p:cNvPicPr>
            <a:picLocks noChangeAspect="1"/>
          </p:cNvPicPr>
          <p:nvPr/>
        </p:nvPicPr>
        <p:blipFill>
          <a:blip r:embed="rId3"/>
          <a:stretch>
            <a:fillRect/>
          </a:stretch>
        </p:blipFill>
        <p:spPr>
          <a:xfrm>
            <a:off x="9786992" y="5561213"/>
            <a:ext cx="1566808" cy="615749"/>
          </a:xfrm>
          <a:prstGeom prst="rect">
            <a:avLst/>
          </a:prstGeom>
        </p:spPr>
      </p:pic>
    </p:spTree>
    <p:extLst>
      <p:ext uri="{BB962C8B-B14F-4D97-AF65-F5344CB8AC3E}">
        <p14:creationId xmlns:p14="http://schemas.microsoft.com/office/powerpoint/2010/main" val="244565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AE7422-20DB-464E-B8DC-71ADB6181129}"/>
              </a:ext>
            </a:extLst>
          </p:cNvPr>
          <p:cNvSpPr>
            <a:spLocks noGrp="1"/>
          </p:cNvSpPr>
          <p:nvPr>
            <p:ph type="title"/>
          </p:nvPr>
        </p:nvSpPr>
        <p:spPr>
          <a:xfrm>
            <a:off x="838200" y="365125"/>
            <a:ext cx="10515600" cy="1325563"/>
          </a:xfrm>
        </p:spPr>
        <p:txBody>
          <a:bodyPr>
            <a:normAutofit/>
          </a:bodyPr>
          <a:lstStyle/>
          <a:p>
            <a:r>
              <a:rPr lang="nb-NO" sz="6000" b="1">
                <a:solidFill>
                  <a:srgbClr val="0070C0"/>
                </a:solidFill>
              </a:rPr>
              <a:t>Opplæring/kurs</a:t>
            </a:r>
            <a:endParaRPr lang="nb-NO" sz="6000" b="1" dirty="0">
              <a:solidFill>
                <a:srgbClr val="0070C0"/>
              </a:solidFill>
            </a:endParaRPr>
          </a:p>
        </p:txBody>
      </p:sp>
      <p:sp>
        <p:nvSpPr>
          <p:cNvPr id="3" name="Plassholder for innhold 2">
            <a:extLst>
              <a:ext uri="{FF2B5EF4-FFF2-40B4-BE49-F238E27FC236}">
                <a16:creationId xmlns:a16="http://schemas.microsoft.com/office/drawing/2014/main" id="{65A31115-4F0D-4D2C-A00D-1540885B48FB}"/>
              </a:ext>
            </a:extLst>
          </p:cNvPr>
          <p:cNvSpPr>
            <a:spLocks noGrp="1"/>
          </p:cNvSpPr>
          <p:nvPr>
            <p:ph idx="1"/>
          </p:nvPr>
        </p:nvSpPr>
        <p:spPr>
          <a:xfrm>
            <a:off x="838200" y="1825625"/>
            <a:ext cx="10515600" cy="4351338"/>
          </a:xfrm>
        </p:spPr>
        <p:txBody>
          <a:bodyPr>
            <a:normAutofit/>
          </a:bodyPr>
          <a:lstStyle/>
          <a:p>
            <a:r>
              <a:rPr lang="nb-NO" sz="3600" dirty="0">
                <a:solidFill>
                  <a:srgbClr val="002060"/>
                </a:solidFill>
                <a:latin typeface="Arial Narrow" panose="020B0606020202030204" pitchFamily="34" charset="0"/>
              </a:rPr>
              <a:t>Øke kunnskap i klubbene om:</a:t>
            </a:r>
          </a:p>
          <a:p>
            <a:pPr lvl="1"/>
            <a:r>
              <a:rPr lang="nb-NO" sz="3600" dirty="0">
                <a:solidFill>
                  <a:srgbClr val="002060"/>
                </a:solidFill>
                <a:latin typeface="Arial Narrow" panose="020B0606020202030204" pitchFamily="34" charset="0"/>
              </a:rPr>
              <a:t>Vedlikehold av egne hjemmesider</a:t>
            </a:r>
          </a:p>
          <a:p>
            <a:pPr lvl="1"/>
            <a:r>
              <a:rPr lang="nb-NO" sz="3600" dirty="0">
                <a:solidFill>
                  <a:srgbClr val="002060"/>
                </a:solidFill>
                <a:latin typeface="Arial Narrow" panose="020B0606020202030204" pitchFamily="34" charset="0"/>
              </a:rPr>
              <a:t>Å opprette og drifte Facebook-sider</a:t>
            </a:r>
          </a:p>
          <a:p>
            <a:pPr lvl="1"/>
            <a:r>
              <a:rPr lang="nb-NO" sz="3600" dirty="0">
                <a:solidFill>
                  <a:srgbClr val="002060"/>
                </a:solidFill>
                <a:latin typeface="Arial Narrow" panose="020B0606020202030204" pitchFamily="34" charset="0"/>
              </a:rPr>
              <a:t>Bruk av Brand Center for promotering av egen klubb:</a:t>
            </a:r>
          </a:p>
          <a:p>
            <a:pPr lvl="2">
              <a:buFont typeface="Courier New" panose="02070309020205020404" pitchFamily="49" charset="0"/>
              <a:buChar char="o"/>
            </a:pPr>
            <a:r>
              <a:rPr lang="nb-NO" sz="3600" dirty="0">
                <a:solidFill>
                  <a:srgbClr val="002060"/>
                </a:solidFill>
                <a:latin typeface="Arial Narrow" panose="020B0606020202030204" pitchFamily="34" charset="0"/>
              </a:rPr>
              <a:t> </a:t>
            </a:r>
            <a:r>
              <a:rPr lang="nb-NO" sz="3200" dirty="0">
                <a:solidFill>
                  <a:srgbClr val="002060"/>
                </a:solidFill>
                <a:latin typeface="Arial Narrow" panose="020B0606020202030204" pitchFamily="34" charset="0"/>
              </a:rPr>
              <a:t>Utforme eget materiell med «Rotary in action» kampanjen</a:t>
            </a:r>
          </a:p>
          <a:p>
            <a:pPr lvl="2">
              <a:buFont typeface="Courier New" panose="02070309020205020404" pitchFamily="49" charset="0"/>
              <a:buChar char="o"/>
            </a:pPr>
            <a:r>
              <a:rPr lang="nb-NO" sz="3200" dirty="0">
                <a:solidFill>
                  <a:srgbClr val="002060"/>
                </a:solidFill>
                <a:latin typeface="Arial Narrow" panose="020B0606020202030204" pitchFamily="34" charset="0"/>
              </a:rPr>
              <a:t> Bruke den nye logoen i all ekstern og intern kommunikasjon</a:t>
            </a:r>
          </a:p>
          <a:p>
            <a:pPr lvl="2">
              <a:buFont typeface="Courier New" panose="02070309020205020404" pitchFamily="49" charset="0"/>
              <a:buChar char="o"/>
            </a:pPr>
            <a:r>
              <a:rPr lang="nb-NO" sz="3200" dirty="0">
                <a:solidFill>
                  <a:srgbClr val="002060"/>
                </a:solidFill>
                <a:latin typeface="Arial Narrow" panose="020B0606020202030204" pitchFamily="34" charset="0"/>
              </a:rPr>
              <a:t> Bruk av bilder og filmer  </a:t>
            </a:r>
          </a:p>
          <a:p>
            <a:pPr lvl="2">
              <a:buFont typeface="Courier New" panose="02070309020205020404" pitchFamily="49" charset="0"/>
              <a:buChar char="o"/>
            </a:pPr>
            <a:r>
              <a:rPr lang="nb-NO" sz="3200" dirty="0">
                <a:solidFill>
                  <a:srgbClr val="002060"/>
                </a:solidFill>
                <a:latin typeface="Arial Narrow" panose="020B0606020202030204" pitchFamily="34" charset="0"/>
              </a:rPr>
              <a:t> Bruk av bannere, beachflagg, mv. </a:t>
            </a:r>
          </a:p>
        </p:txBody>
      </p:sp>
      <p:pic>
        <p:nvPicPr>
          <p:cNvPr id="5" name="Bilde 4">
            <a:extLst>
              <a:ext uri="{FF2B5EF4-FFF2-40B4-BE49-F238E27FC236}">
                <a16:creationId xmlns:a16="http://schemas.microsoft.com/office/drawing/2014/main" id="{C7A95D96-29DD-4A4F-9B12-B563661B34AA}"/>
              </a:ext>
            </a:extLst>
          </p:cNvPr>
          <p:cNvPicPr>
            <a:picLocks noChangeAspect="1"/>
          </p:cNvPicPr>
          <p:nvPr/>
        </p:nvPicPr>
        <p:blipFill>
          <a:blip r:embed="rId3"/>
          <a:stretch>
            <a:fillRect/>
          </a:stretch>
        </p:blipFill>
        <p:spPr>
          <a:xfrm>
            <a:off x="9945343" y="5869088"/>
            <a:ext cx="1572904" cy="615749"/>
          </a:xfrm>
          <a:prstGeom prst="rect">
            <a:avLst/>
          </a:prstGeom>
        </p:spPr>
      </p:pic>
    </p:spTree>
    <p:extLst>
      <p:ext uri="{BB962C8B-B14F-4D97-AF65-F5344CB8AC3E}">
        <p14:creationId xmlns:p14="http://schemas.microsoft.com/office/powerpoint/2010/main" val="102034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tel 1">
            <a:extLst>
              <a:ext uri="{FF2B5EF4-FFF2-40B4-BE49-F238E27FC236}">
                <a16:creationId xmlns:a16="http://schemas.microsoft.com/office/drawing/2014/main" id="{9DEB1A26-A27C-4AB1-9B0B-6E27F33B995B}"/>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nb-NO" altLang="nb-NO" sz="6000" b="1" dirty="0">
                <a:latin typeface="Arial Narrow" panose="020B0606020202030204" pitchFamily="34" charset="0"/>
              </a:rPr>
              <a:t>Takk for meg!</a:t>
            </a:r>
          </a:p>
        </p:txBody>
      </p:sp>
      <p:sp>
        <p:nvSpPr>
          <p:cNvPr id="3" name="TekstSylinder 2">
            <a:extLst>
              <a:ext uri="{FF2B5EF4-FFF2-40B4-BE49-F238E27FC236}">
                <a16:creationId xmlns:a16="http://schemas.microsoft.com/office/drawing/2014/main" id="{3BD4F620-71AE-4429-AB8A-2BC27D58178B}"/>
              </a:ext>
            </a:extLst>
          </p:cNvPr>
          <p:cNvSpPr txBox="1"/>
          <p:nvPr/>
        </p:nvSpPr>
        <p:spPr>
          <a:xfrm>
            <a:off x="3487479" y="873799"/>
            <a:ext cx="4997302" cy="1323439"/>
          </a:xfrm>
          <a:prstGeom prst="rect">
            <a:avLst/>
          </a:prstGeom>
          <a:noFill/>
        </p:spPr>
        <p:txBody>
          <a:bodyPr wrap="square" rtlCol="0">
            <a:spAutoFit/>
          </a:bodyPr>
          <a:lstStyle/>
          <a:p>
            <a:pPr algn="ctr"/>
            <a:r>
              <a:rPr lang="nb-NO" sz="4000" dirty="0">
                <a:solidFill>
                  <a:srgbClr val="002060"/>
                </a:solidFill>
                <a:latin typeface="Arial Narrow" panose="020B0606020202030204" pitchFamily="34" charset="0"/>
              </a:rPr>
              <a:t>Irmelin M. Palme Kårbø</a:t>
            </a:r>
          </a:p>
          <a:p>
            <a:pPr algn="ctr"/>
            <a:r>
              <a:rPr lang="nb-NO" sz="4000" dirty="0">
                <a:solidFill>
                  <a:srgbClr val="002060"/>
                </a:solidFill>
                <a:latin typeface="Arial Narrow" panose="020B0606020202030204" pitchFamily="34" charset="0"/>
              </a:rPr>
              <a:t>irmelinkr@gmail.com</a:t>
            </a:r>
          </a:p>
        </p:txBody>
      </p:sp>
      <p:pic>
        <p:nvPicPr>
          <p:cNvPr id="5" name="Bilde 4">
            <a:extLst>
              <a:ext uri="{FF2B5EF4-FFF2-40B4-BE49-F238E27FC236}">
                <a16:creationId xmlns:a16="http://schemas.microsoft.com/office/drawing/2014/main" id="{2B69A6AD-071E-4F2A-B849-1432821DF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479" y="4736962"/>
            <a:ext cx="5897526" cy="21054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ABE6445-162F-41AB-8D46-501AEA5B692E}"/>
              </a:ext>
            </a:extLst>
          </p:cNvPr>
          <p:cNvPicPr>
            <a:picLocks noChangeAspect="1"/>
          </p:cNvPicPr>
          <p:nvPr/>
        </p:nvPicPr>
        <p:blipFill rotWithShape="1">
          <a:blip r:embed="rId3">
            <a:extLst>
              <a:ext uri="{28A0092B-C50C-407E-A947-70E740481C1C}">
                <a14:useLocalDpi xmlns:a14="http://schemas.microsoft.com/office/drawing/2010/main" val="0"/>
              </a:ext>
            </a:extLst>
          </a:blip>
          <a:srcRect r="6666"/>
          <a:stretch/>
        </p:blipFill>
        <p:spPr>
          <a:xfrm>
            <a:off x="20" y="0"/>
            <a:ext cx="12191980" cy="6857990"/>
          </a:xfrm>
          <a:prstGeom prst="rect">
            <a:avLst/>
          </a:prstGeom>
        </p:spPr>
      </p:pic>
      <p:sp>
        <p:nvSpPr>
          <p:cNvPr id="4" name="TekstSylinder 3">
            <a:extLst>
              <a:ext uri="{FF2B5EF4-FFF2-40B4-BE49-F238E27FC236}">
                <a16:creationId xmlns:a16="http://schemas.microsoft.com/office/drawing/2014/main" id="{AD463AFD-43CC-4AA1-8F5D-1F5419A6E815}"/>
              </a:ext>
            </a:extLst>
          </p:cNvPr>
          <p:cNvSpPr txBox="1"/>
          <p:nvPr/>
        </p:nvSpPr>
        <p:spPr>
          <a:xfrm rot="20568072">
            <a:off x="446747" y="3196310"/>
            <a:ext cx="11832315" cy="1200329"/>
          </a:xfrm>
          <a:prstGeom prst="rect">
            <a:avLst/>
          </a:prstGeom>
          <a:noFill/>
        </p:spPr>
        <p:txBody>
          <a:bodyPr wrap="square" rtlCol="0">
            <a:spAutoFit/>
          </a:bodyPr>
          <a:lstStyle/>
          <a:p>
            <a:r>
              <a:rPr lang="nb-NO" sz="7200" b="1" dirty="0">
                <a:solidFill>
                  <a:schemeClr val="bg1"/>
                </a:solidFill>
              </a:rPr>
              <a:t>Velkommen til Brand </a:t>
            </a:r>
            <a:r>
              <a:rPr lang="nb-NO" sz="7200" b="1" dirty="0" err="1">
                <a:solidFill>
                  <a:schemeClr val="bg1"/>
                </a:solidFill>
              </a:rPr>
              <a:t>Centeret</a:t>
            </a:r>
            <a:endParaRPr lang="nb-NO" sz="7200" b="1" dirty="0">
              <a:solidFill>
                <a:schemeClr val="bg1"/>
              </a:solidFill>
            </a:endParaRPr>
          </a:p>
        </p:txBody>
      </p:sp>
    </p:spTree>
    <p:extLst>
      <p:ext uri="{BB962C8B-B14F-4D97-AF65-F5344CB8AC3E}">
        <p14:creationId xmlns:p14="http://schemas.microsoft.com/office/powerpoint/2010/main" val="240713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234E44A-7E74-4B83-BDA3-1DBC4B164F09}"/>
              </a:ext>
            </a:extLst>
          </p:cNvPr>
          <p:cNvPicPr>
            <a:picLocks noChangeAspect="1"/>
          </p:cNvPicPr>
          <p:nvPr/>
        </p:nvPicPr>
        <p:blipFill>
          <a:blip r:embed="rId3"/>
          <a:stretch>
            <a:fillRect/>
          </a:stretch>
        </p:blipFill>
        <p:spPr>
          <a:xfrm>
            <a:off x="1700784" y="40931"/>
            <a:ext cx="8668512" cy="6872799"/>
          </a:xfrm>
          <a:prstGeom prst="rect">
            <a:avLst/>
          </a:prstGeom>
        </p:spPr>
      </p:pic>
    </p:spTree>
    <p:extLst>
      <p:ext uri="{BB962C8B-B14F-4D97-AF65-F5344CB8AC3E}">
        <p14:creationId xmlns:p14="http://schemas.microsoft.com/office/powerpoint/2010/main" val="247533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F7004A8-21BA-4FC3-9FE3-B05DCAB95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687" y="6095178"/>
            <a:ext cx="1571625" cy="619125"/>
          </a:xfrm>
          <a:prstGeom prst="rect">
            <a:avLst/>
          </a:prstGeom>
        </p:spPr>
      </p:pic>
      <p:pic>
        <p:nvPicPr>
          <p:cNvPr id="10" name="Bilde 9">
            <a:extLst>
              <a:ext uri="{FF2B5EF4-FFF2-40B4-BE49-F238E27FC236}">
                <a16:creationId xmlns:a16="http://schemas.microsoft.com/office/drawing/2014/main" id="{353FDAD5-669A-43CE-827A-BE7F36AC5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53044">
            <a:off x="6062709" y="4564552"/>
            <a:ext cx="6635401" cy="2280919"/>
          </a:xfrm>
          <a:prstGeom prst="rect">
            <a:avLst/>
          </a:prstGeom>
        </p:spPr>
      </p:pic>
      <p:pic>
        <p:nvPicPr>
          <p:cNvPr id="12" name="Bilde 11">
            <a:extLst>
              <a:ext uri="{FF2B5EF4-FFF2-40B4-BE49-F238E27FC236}">
                <a16:creationId xmlns:a16="http://schemas.microsoft.com/office/drawing/2014/main" id="{3B6DAA4B-63A2-482E-88DA-FB06B96F1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49477">
            <a:off x="6254568" y="388030"/>
            <a:ext cx="5791200" cy="1990725"/>
          </a:xfrm>
          <a:prstGeom prst="rect">
            <a:avLst/>
          </a:prstGeom>
        </p:spPr>
      </p:pic>
      <p:pic>
        <p:nvPicPr>
          <p:cNvPr id="14" name="Bilde 13">
            <a:extLst>
              <a:ext uri="{FF2B5EF4-FFF2-40B4-BE49-F238E27FC236}">
                <a16:creationId xmlns:a16="http://schemas.microsoft.com/office/drawing/2014/main" id="{65E6D4E3-7C9E-4256-9219-F599652000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37759">
            <a:off x="-559721" y="398579"/>
            <a:ext cx="7011961" cy="2410362"/>
          </a:xfrm>
          <a:prstGeom prst="rect">
            <a:avLst/>
          </a:prstGeom>
        </p:spPr>
      </p:pic>
      <p:pic>
        <p:nvPicPr>
          <p:cNvPr id="16" name="Bilde 15">
            <a:extLst>
              <a:ext uri="{FF2B5EF4-FFF2-40B4-BE49-F238E27FC236}">
                <a16:creationId xmlns:a16="http://schemas.microsoft.com/office/drawing/2014/main" id="{37CC9827-FC7F-474D-BA58-E35F91338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39945">
            <a:off x="-194874" y="4564553"/>
            <a:ext cx="6635401" cy="2280919"/>
          </a:xfrm>
          <a:prstGeom prst="rect">
            <a:avLst/>
          </a:prstGeom>
        </p:spPr>
      </p:pic>
      <p:pic>
        <p:nvPicPr>
          <p:cNvPr id="17" name="Bilde 16">
            <a:extLst>
              <a:ext uri="{FF2B5EF4-FFF2-40B4-BE49-F238E27FC236}">
                <a16:creationId xmlns:a16="http://schemas.microsoft.com/office/drawing/2014/main" id="{4DAA48C9-8D04-4CC4-AFB1-E9E4F3E3146E}"/>
              </a:ext>
            </a:extLst>
          </p:cNvPr>
          <p:cNvPicPr>
            <a:picLocks noChangeAspect="1"/>
          </p:cNvPicPr>
          <p:nvPr/>
        </p:nvPicPr>
        <p:blipFill>
          <a:blip r:embed="rId8"/>
          <a:stretch>
            <a:fillRect/>
          </a:stretch>
        </p:blipFill>
        <p:spPr>
          <a:xfrm rot="21285575">
            <a:off x="-184317" y="2554694"/>
            <a:ext cx="5750772" cy="2057400"/>
          </a:xfrm>
          <a:prstGeom prst="rect">
            <a:avLst/>
          </a:prstGeom>
        </p:spPr>
      </p:pic>
      <p:pic>
        <p:nvPicPr>
          <p:cNvPr id="18" name="Bilde 17">
            <a:extLst>
              <a:ext uri="{FF2B5EF4-FFF2-40B4-BE49-F238E27FC236}">
                <a16:creationId xmlns:a16="http://schemas.microsoft.com/office/drawing/2014/main" id="{9E3DB5FC-D696-403F-AB8F-956BFD6848D3}"/>
              </a:ext>
            </a:extLst>
          </p:cNvPr>
          <p:cNvPicPr>
            <a:picLocks noChangeAspect="1"/>
          </p:cNvPicPr>
          <p:nvPr/>
        </p:nvPicPr>
        <p:blipFill>
          <a:blip r:embed="rId9"/>
          <a:stretch>
            <a:fillRect/>
          </a:stretch>
        </p:blipFill>
        <p:spPr>
          <a:xfrm>
            <a:off x="6319803" y="2349754"/>
            <a:ext cx="5705475" cy="1875619"/>
          </a:xfrm>
          <a:prstGeom prst="rect">
            <a:avLst/>
          </a:prstGeom>
        </p:spPr>
      </p:pic>
    </p:spTree>
    <p:extLst>
      <p:ext uri="{BB962C8B-B14F-4D97-AF65-F5344CB8AC3E}">
        <p14:creationId xmlns:p14="http://schemas.microsoft.com/office/powerpoint/2010/main" val="120758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B03D11C-AE11-4525-BDDA-BC46DDBA5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792" y="1088390"/>
            <a:ext cx="4681220" cy="4681220"/>
          </a:xfrm>
          <a:prstGeom prst="rect">
            <a:avLst/>
          </a:prstGeom>
        </p:spPr>
      </p:pic>
      <p:pic>
        <p:nvPicPr>
          <p:cNvPr id="6" name="Bilde 5">
            <a:extLst>
              <a:ext uri="{FF2B5EF4-FFF2-40B4-BE49-F238E27FC236}">
                <a16:creationId xmlns:a16="http://schemas.microsoft.com/office/drawing/2014/main" id="{F51E28EB-1812-4327-879A-9C9ABA3F1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334" y="2514598"/>
            <a:ext cx="4867666" cy="1828804"/>
          </a:xfrm>
          <a:prstGeom prst="rect">
            <a:avLst/>
          </a:prstGeom>
        </p:spPr>
      </p:pic>
      <p:sp>
        <p:nvSpPr>
          <p:cNvPr id="2" name="TekstSylinder 1">
            <a:extLst>
              <a:ext uri="{FF2B5EF4-FFF2-40B4-BE49-F238E27FC236}">
                <a16:creationId xmlns:a16="http://schemas.microsoft.com/office/drawing/2014/main" id="{A3C1B965-17BE-4F5F-8748-35F8CC1CB2EE}"/>
              </a:ext>
            </a:extLst>
          </p:cNvPr>
          <p:cNvSpPr txBox="1"/>
          <p:nvPr/>
        </p:nvSpPr>
        <p:spPr>
          <a:xfrm>
            <a:off x="690367" y="1061212"/>
            <a:ext cx="5943600" cy="523220"/>
          </a:xfrm>
          <a:prstGeom prst="rect">
            <a:avLst/>
          </a:prstGeom>
          <a:noFill/>
        </p:spPr>
        <p:txBody>
          <a:bodyPr wrap="square" rtlCol="0">
            <a:spAutoFit/>
          </a:bodyPr>
          <a:lstStyle/>
          <a:p>
            <a:r>
              <a:rPr lang="nb-NO" sz="2800" dirty="0" err="1">
                <a:solidFill>
                  <a:srgbClr val="0070C0"/>
                </a:solidFill>
                <a:latin typeface="Arial Narrow" panose="020B0606020202030204" pitchFamily="34" charset="0"/>
              </a:rPr>
              <a:t>Rotarys</a:t>
            </a:r>
            <a:r>
              <a:rPr lang="nb-NO" sz="2800" dirty="0">
                <a:solidFill>
                  <a:srgbClr val="0070C0"/>
                </a:solidFill>
                <a:latin typeface="Arial Narrow" panose="020B0606020202030204" pitchFamily="34" charset="0"/>
              </a:rPr>
              <a:t> offisielle logo/</a:t>
            </a:r>
            <a:r>
              <a:rPr lang="nb-NO" sz="2800" dirty="0" err="1">
                <a:solidFill>
                  <a:srgbClr val="0070C0"/>
                </a:solidFill>
                <a:latin typeface="Arial Narrow" panose="020B0606020202030204" pitchFamily="34" charset="0"/>
              </a:rPr>
              <a:t>Rotarys</a:t>
            </a:r>
            <a:r>
              <a:rPr lang="nb-NO" sz="2800" dirty="0">
                <a:solidFill>
                  <a:srgbClr val="0070C0"/>
                </a:solidFill>
                <a:latin typeface="Arial Narrow" panose="020B0606020202030204" pitchFamily="34" charset="0"/>
              </a:rPr>
              <a:t> signatur</a:t>
            </a:r>
          </a:p>
        </p:txBody>
      </p:sp>
      <p:cxnSp>
        <p:nvCxnSpPr>
          <p:cNvPr id="5" name="Rett pilkobling 4">
            <a:extLst>
              <a:ext uri="{FF2B5EF4-FFF2-40B4-BE49-F238E27FC236}">
                <a16:creationId xmlns:a16="http://schemas.microsoft.com/office/drawing/2014/main" id="{9C030530-14CA-47B8-BB3C-5770A577629F}"/>
              </a:ext>
            </a:extLst>
          </p:cNvPr>
          <p:cNvCxnSpPr/>
          <p:nvPr/>
        </p:nvCxnSpPr>
        <p:spPr>
          <a:xfrm>
            <a:off x="2468880" y="1712448"/>
            <a:ext cx="0" cy="12319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B777BF71-B0BE-4EC6-A5EC-5DA0B5F3A1F3}"/>
              </a:ext>
            </a:extLst>
          </p:cNvPr>
          <p:cNvSpPr txBox="1"/>
          <p:nvPr/>
        </p:nvSpPr>
        <p:spPr>
          <a:xfrm>
            <a:off x="3715246" y="5469160"/>
            <a:ext cx="3087633" cy="523220"/>
          </a:xfrm>
          <a:prstGeom prst="rect">
            <a:avLst/>
          </a:prstGeom>
          <a:noFill/>
        </p:spPr>
        <p:txBody>
          <a:bodyPr wrap="square" rtlCol="0">
            <a:spAutoFit/>
          </a:bodyPr>
          <a:lstStyle/>
          <a:p>
            <a:r>
              <a:rPr lang="nb-NO" sz="2800" dirty="0">
                <a:solidFill>
                  <a:srgbClr val="0070C0"/>
                </a:solidFill>
                <a:latin typeface="Arial Narrow" panose="020B0606020202030204" pitchFamily="34" charset="0"/>
              </a:rPr>
              <a:t>Dette er </a:t>
            </a:r>
            <a:r>
              <a:rPr lang="nb-NO" sz="2800" dirty="0" err="1">
                <a:solidFill>
                  <a:srgbClr val="0070C0"/>
                </a:solidFill>
                <a:latin typeface="Arial Narrow" panose="020B0606020202030204" pitchFamily="34" charset="0"/>
              </a:rPr>
              <a:t>Rotaryhjulet</a:t>
            </a:r>
            <a:endParaRPr lang="nb-NO" sz="2800" dirty="0">
              <a:solidFill>
                <a:srgbClr val="0070C0"/>
              </a:solidFill>
              <a:latin typeface="Arial Narrow" panose="020B0606020202030204" pitchFamily="34" charset="0"/>
            </a:endParaRPr>
          </a:p>
        </p:txBody>
      </p:sp>
      <p:cxnSp>
        <p:nvCxnSpPr>
          <p:cNvPr id="10" name="Rett pilkobling 9">
            <a:extLst>
              <a:ext uri="{FF2B5EF4-FFF2-40B4-BE49-F238E27FC236}">
                <a16:creationId xmlns:a16="http://schemas.microsoft.com/office/drawing/2014/main" id="{8302492B-8117-4CF0-9568-427E360D994D}"/>
              </a:ext>
            </a:extLst>
          </p:cNvPr>
          <p:cNvCxnSpPr/>
          <p:nvPr/>
        </p:nvCxnSpPr>
        <p:spPr>
          <a:xfrm flipV="1">
            <a:off x="5522976" y="4343402"/>
            <a:ext cx="1627632" cy="11257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69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34FDEE3-50B1-4E5B-ABC2-F6ED0F1C6BC3}"/>
              </a:ext>
            </a:extLst>
          </p:cNvPr>
          <p:cNvPicPr>
            <a:picLocks noChangeAspect="1"/>
          </p:cNvPicPr>
          <p:nvPr/>
        </p:nvPicPr>
        <p:blipFill>
          <a:blip r:embed="rId3"/>
          <a:stretch>
            <a:fillRect/>
          </a:stretch>
        </p:blipFill>
        <p:spPr>
          <a:xfrm>
            <a:off x="1554480" y="807720"/>
            <a:ext cx="2133600" cy="2133600"/>
          </a:xfrm>
          <a:prstGeom prst="rect">
            <a:avLst/>
          </a:prstGeom>
        </p:spPr>
      </p:pic>
      <p:pic>
        <p:nvPicPr>
          <p:cNvPr id="4" name="Bilde 3">
            <a:extLst>
              <a:ext uri="{FF2B5EF4-FFF2-40B4-BE49-F238E27FC236}">
                <a16:creationId xmlns:a16="http://schemas.microsoft.com/office/drawing/2014/main" id="{99B62D30-7602-4BBF-9A90-9F56A3328F82}"/>
              </a:ext>
            </a:extLst>
          </p:cNvPr>
          <p:cNvPicPr>
            <a:picLocks noChangeAspect="1"/>
          </p:cNvPicPr>
          <p:nvPr/>
        </p:nvPicPr>
        <p:blipFill>
          <a:blip r:embed="rId4"/>
          <a:stretch>
            <a:fillRect/>
          </a:stretch>
        </p:blipFill>
        <p:spPr>
          <a:xfrm>
            <a:off x="1549717" y="3429000"/>
            <a:ext cx="2143125" cy="2143125"/>
          </a:xfrm>
          <a:prstGeom prst="rect">
            <a:avLst/>
          </a:prstGeom>
        </p:spPr>
      </p:pic>
      <p:pic>
        <p:nvPicPr>
          <p:cNvPr id="6" name="Bilde 5">
            <a:extLst>
              <a:ext uri="{FF2B5EF4-FFF2-40B4-BE49-F238E27FC236}">
                <a16:creationId xmlns:a16="http://schemas.microsoft.com/office/drawing/2014/main" id="{F5157E1B-1D5D-44AB-BCD7-38AA223C45E5}"/>
              </a:ext>
            </a:extLst>
          </p:cNvPr>
          <p:cNvPicPr>
            <a:picLocks noChangeAspect="1"/>
          </p:cNvPicPr>
          <p:nvPr/>
        </p:nvPicPr>
        <p:blipFill>
          <a:blip r:embed="rId5"/>
          <a:stretch>
            <a:fillRect/>
          </a:stretch>
        </p:blipFill>
        <p:spPr>
          <a:xfrm>
            <a:off x="4352544" y="1693164"/>
            <a:ext cx="2993136" cy="2993136"/>
          </a:xfrm>
          <a:prstGeom prst="rect">
            <a:avLst/>
          </a:prstGeom>
        </p:spPr>
      </p:pic>
      <p:pic>
        <p:nvPicPr>
          <p:cNvPr id="7" name="Bilde 6">
            <a:extLst>
              <a:ext uri="{FF2B5EF4-FFF2-40B4-BE49-F238E27FC236}">
                <a16:creationId xmlns:a16="http://schemas.microsoft.com/office/drawing/2014/main" id="{E4D5BEEC-E852-4577-AB58-F29CC20F996E}"/>
              </a:ext>
            </a:extLst>
          </p:cNvPr>
          <p:cNvPicPr>
            <a:picLocks noChangeAspect="1"/>
          </p:cNvPicPr>
          <p:nvPr/>
        </p:nvPicPr>
        <p:blipFill>
          <a:blip r:embed="rId6"/>
          <a:stretch>
            <a:fillRect/>
          </a:stretch>
        </p:blipFill>
        <p:spPr>
          <a:xfrm>
            <a:off x="7545577" y="1164082"/>
            <a:ext cx="4380611" cy="4380611"/>
          </a:xfrm>
          <a:prstGeom prst="rect">
            <a:avLst/>
          </a:prstGeom>
        </p:spPr>
      </p:pic>
      <p:cxnSp>
        <p:nvCxnSpPr>
          <p:cNvPr id="9" name="Rett linje 8">
            <a:extLst>
              <a:ext uri="{FF2B5EF4-FFF2-40B4-BE49-F238E27FC236}">
                <a16:creationId xmlns:a16="http://schemas.microsoft.com/office/drawing/2014/main" id="{88D99F3B-EF9B-4DDD-85A0-4DC932A467A5}"/>
              </a:ext>
            </a:extLst>
          </p:cNvPr>
          <p:cNvCxnSpPr/>
          <p:nvPr/>
        </p:nvCxnSpPr>
        <p:spPr>
          <a:xfrm>
            <a:off x="618744" y="353515"/>
            <a:ext cx="10954512" cy="5752211"/>
          </a:xfrm>
          <a:prstGeom prst="line">
            <a:avLst/>
          </a:prstGeom>
          <a:ln w="171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6C0322FF-367D-45C3-9F38-9E431B023939}"/>
              </a:ext>
            </a:extLst>
          </p:cNvPr>
          <p:cNvCxnSpPr/>
          <p:nvPr/>
        </p:nvCxnSpPr>
        <p:spPr>
          <a:xfrm flipV="1">
            <a:off x="530352" y="950976"/>
            <a:ext cx="10899648" cy="4389120"/>
          </a:xfrm>
          <a:prstGeom prst="line">
            <a:avLst/>
          </a:prstGeom>
          <a:ln w="17462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Bilde 4">
            <a:extLst>
              <a:ext uri="{FF2B5EF4-FFF2-40B4-BE49-F238E27FC236}">
                <a16:creationId xmlns:a16="http://schemas.microsoft.com/office/drawing/2014/main" id="{DDCEDA26-8D7E-4EB2-818C-79E5C916C58A}"/>
              </a:ext>
            </a:extLst>
          </p:cNvPr>
          <p:cNvPicPr>
            <a:picLocks noChangeAspect="1"/>
          </p:cNvPicPr>
          <p:nvPr/>
        </p:nvPicPr>
        <p:blipFill>
          <a:blip r:embed="rId7"/>
          <a:stretch>
            <a:fillRect/>
          </a:stretch>
        </p:blipFill>
        <p:spPr>
          <a:xfrm>
            <a:off x="749808" y="5888736"/>
            <a:ext cx="1566808" cy="615749"/>
          </a:xfrm>
          <a:prstGeom prst="rect">
            <a:avLst/>
          </a:prstGeom>
        </p:spPr>
      </p:pic>
    </p:spTree>
    <p:extLst>
      <p:ext uri="{BB962C8B-B14F-4D97-AF65-F5344CB8AC3E}">
        <p14:creationId xmlns:p14="http://schemas.microsoft.com/office/powerpoint/2010/main" val="245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a:extLst>
              <a:ext uri="{FF2B5EF4-FFF2-40B4-BE49-F238E27FC236}">
                <a16:creationId xmlns:a16="http://schemas.microsoft.com/office/drawing/2014/main" id="{D7328995-5142-450E-9A4A-C51AA4D9B35A}"/>
              </a:ext>
            </a:extLst>
          </p:cNvPr>
          <p:cNvSpPr>
            <a:spLocks noGrp="1" noChangeArrowheads="1"/>
          </p:cNvSpPr>
          <p:nvPr>
            <p:ph type="title"/>
          </p:nvPr>
        </p:nvSpPr>
        <p:spPr bwMode="auto">
          <a:xfrm>
            <a:off x="310896" y="193485"/>
            <a:ext cx="11686032"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fontScale="90000"/>
          </a:bodyPr>
          <a:lstStyle/>
          <a:p>
            <a:pPr algn="ctr"/>
            <a:r>
              <a:rPr lang="nb-NO" altLang="nb-NO" sz="3600" b="1" dirty="0">
                <a:solidFill>
                  <a:srgbClr val="0070C0"/>
                </a:solidFill>
                <a:latin typeface="Arial Narrow" panose="020B0606020202030204" pitchFamily="34" charset="0"/>
              </a:rPr>
              <a:t>Ta i bruk Facebook for å spre </a:t>
            </a:r>
            <a:r>
              <a:rPr lang="nb-NO" altLang="nb-NO" sz="3600" b="1" dirty="0" err="1">
                <a:solidFill>
                  <a:srgbClr val="0070C0"/>
                </a:solidFill>
                <a:latin typeface="Arial Narrow" panose="020B0606020202030204" pitchFamily="34" charset="0"/>
              </a:rPr>
              <a:t>Rotarybudskapet</a:t>
            </a:r>
            <a:r>
              <a:rPr lang="nb-NO" altLang="nb-NO" sz="3600" b="1" dirty="0">
                <a:solidFill>
                  <a:srgbClr val="0070C0"/>
                </a:solidFill>
                <a:latin typeface="Arial Narrow" panose="020B0606020202030204" pitchFamily="34" charset="0"/>
              </a:rPr>
              <a:t> lokalt – men hvorfor ikke samarbeide  med naboklubben , eller naboklubbene og lage et INTERCITYSAMARBEID</a:t>
            </a:r>
          </a:p>
        </p:txBody>
      </p:sp>
      <p:pic>
        <p:nvPicPr>
          <p:cNvPr id="30723" name="Bilde 3">
            <a:extLst>
              <a:ext uri="{FF2B5EF4-FFF2-40B4-BE49-F238E27FC236}">
                <a16:creationId xmlns:a16="http://schemas.microsoft.com/office/drawing/2014/main" id="{E760CB86-64F1-4C1C-837C-0DA5151CB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2" y="1519048"/>
            <a:ext cx="84613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a:extLst>
              <a:ext uri="{FF2B5EF4-FFF2-40B4-BE49-F238E27FC236}">
                <a16:creationId xmlns:a16="http://schemas.microsoft.com/office/drawing/2014/main" id="{4B3EF034-50BF-497D-A85E-9F8F3BEB19A9}"/>
              </a:ext>
            </a:extLst>
          </p:cNvPr>
          <p:cNvSpPr/>
          <p:nvPr/>
        </p:nvSpPr>
        <p:spPr>
          <a:xfrm>
            <a:off x="1773808" y="2249424"/>
            <a:ext cx="2395792" cy="3089528"/>
          </a:xfrm>
          <a:prstGeom prst="ellipse">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6078BF79-739A-4530-B555-2F40596A0119}"/>
              </a:ext>
            </a:extLst>
          </p:cNvPr>
          <p:cNvSpPr/>
          <p:nvPr/>
        </p:nvSpPr>
        <p:spPr>
          <a:xfrm>
            <a:off x="7754112" y="2432304"/>
            <a:ext cx="2706624" cy="4425696"/>
          </a:xfrm>
          <a:prstGeom prst="ellipse">
            <a:avLst/>
          </a:prstGeom>
          <a:noFill/>
          <a:ln w="508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3E7414E5-FA1D-487A-A54B-2829C95C0DA8}"/>
              </a:ext>
            </a:extLst>
          </p:cNvPr>
          <p:cNvSpPr/>
          <p:nvPr/>
        </p:nvSpPr>
        <p:spPr>
          <a:xfrm>
            <a:off x="1167383" y="1822241"/>
            <a:ext cx="9857232" cy="5035759"/>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33DCE5-28E1-4B29-8710-537124A6474C}"/>
              </a:ext>
            </a:extLst>
          </p:cNvPr>
          <p:cNvSpPr>
            <a:spLocks noGrp="1"/>
          </p:cNvSpPr>
          <p:nvPr>
            <p:ph type="title"/>
          </p:nvPr>
        </p:nvSpPr>
        <p:spPr/>
        <p:txBody>
          <a:bodyPr/>
          <a:lstStyle/>
          <a:p>
            <a:r>
              <a:rPr lang="nb-NO" dirty="0"/>
              <a:t>Klubbens kommunikasjon</a:t>
            </a:r>
          </a:p>
        </p:txBody>
      </p:sp>
      <p:sp>
        <p:nvSpPr>
          <p:cNvPr id="3" name="Plassholder for innhold 2">
            <a:extLst>
              <a:ext uri="{FF2B5EF4-FFF2-40B4-BE49-F238E27FC236}">
                <a16:creationId xmlns:a16="http://schemas.microsoft.com/office/drawing/2014/main" id="{948E3215-FC7E-4AE3-82C4-83EB7D06FEEB}"/>
              </a:ext>
            </a:extLst>
          </p:cNvPr>
          <p:cNvSpPr>
            <a:spLocks noGrp="1"/>
          </p:cNvSpPr>
          <p:nvPr>
            <p:ph idx="1"/>
          </p:nvPr>
        </p:nvSpPr>
        <p:spPr>
          <a:xfrm>
            <a:off x="838200" y="1690688"/>
            <a:ext cx="10515600" cy="4486275"/>
          </a:xfrm>
        </p:spPr>
        <p:txBody>
          <a:bodyPr/>
          <a:lstStyle/>
          <a:p>
            <a:r>
              <a:rPr lang="nb-NO" dirty="0"/>
              <a:t>La </a:t>
            </a:r>
            <a:r>
              <a:rPr lang="nb-NO" b="1" dirty="0"/>
              <a:t>hjemmesidene</a:t>
            </a:r>
            <a:r>
              <a:rPr lang="nb-NO" dirty="0"/>
              <a:t> være klubbens faste sted for publisering av programmer og aktiviteter; og send lenken i e-post til medlemmene</a:t>
            </a:r>
          </a:p>
          <a:p>
            <a:r>
              <a:rPr lang="nb-NO" b="1" dirty="0"/>
              <a:t>E-post </a:t>
            </a:r>
            <a:r>
              <a:rPr lang="nb-NO" dirty="0"/>
              <a:t>– når sekretæren sender noe ut til medlemmene så anbefaler jeg at mottakerne legges inn i BLINDKOPI. Da sikres personvernet i tråd med nye regler. </a:t>
            </a:r>
          </a:p>
          <a:p>
            <a:r>
              <a:rPr lang="nb-NO" b="1" dirty="0"/>
              <a:t>Facebook-sider</a:t>
            </a:r>
            <a:r>
              <a:rPr lang="nb-NO" dirty="0"/>
              <a:t> er åpne sider som alle kan se – her kommuniserer dere klubbens/klubbenes aktiviteter og arrangementer. </a:t>
            </a:r>
          </a:p>
          <a:p>
            <a:r>
              <a:rPr lang="nb-NO" dirty="0"/>
              <a:t>F</a:t>
            </a:r>
            <a:r>
              <a:rPr lang="nb-NO" b="1" dirty="0"/>
              <a:t>acebook-grupper</a:t>
            </a:r>
            <a:r>
              <a:rPr lang="nb-NO" dirty="0"/>
              <a:t> er lukket og kun tilgjengelig for de som er medlemmer av gruppen – i en gruppe kan mer interne ting kommuniserer. </a:t>
            </a:r>
          </a:p>
          <a:p>
            <a:endParaRPr lang="nb-NO" dirty="0"/>
          </a:p>
        </p:txBody>
      </p:sp>
      <p:pic>
        <p:nvPicPr>
          <p:cNvPr id="5" name="Bilde 4">
            <a:extLst>
              <a:ext uri="{FF2B5EF4-FFF2-40B4-BE49-F238E27FC236}">
                <a16:creationId xmlns:a16="http://schemas.microsoft.com/office/drawing/2014/main" id="{8AE77B63-7362-4B7B-8AFF-C37ACEF92550}"/>
              </a:ext>
            </a:extLst>
          </p:cNvPr>
          <p:cNvPicPr>
            <a:picLocks noChangeAspect="1"/>
          </p:cNvPicPr>
          <p:nvPr/>
        </p:nvPicPr>
        <p:blipFill>
          <a:blip r:embed="rId3"/>
          <a:stretch>
            <a:fillRect/>
          </a:stretch>
        </p:blipFill>
        <p:spPr>
          <a:xfrm>
            <a:off x="9786992" y="5781304"/>
            <a:ext cx="1566808" cy="615749"/>
          </a:xfrm>
          <a:prstGeom prst="rect">
            <a:avLst/>
          </a:prstGeom>
        </p:spPr>
      </p:pic>
    </p:spTree>
    <p:extLst>
      <p:ext uri="{BB962C8B-B14F-4D97-AF65-F5344CB8AC3E}">
        <p14:creationId xmlns:p14="http://schemas.microsoft.com/office/powerpoint/2010/main" val="212983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a:extLst>
              <a:ext uri="{FF2B5EF4-FFF2-40B4-BE49-F238E27FC236}">
                <a16:creationId xmlns:a16="http://schemas.microsoft.com/office/drawing/2014/main" id="{44FB6EA5-E241-4C97-BFA3-8ADAB37C1C2C}"/>
              </a:ext>
            </a:extLst>
          </p:cNvPr>
          <p:cNvSpPr>
            <a:spLocks noGrp="1" noChangeArrowheads="1"/>
          </p:cNvSpPr>
          <p:nvPr>
            <p:ph type="title"/>
          </p:nvPr>
        </p:nvSpPr>
        <p:spPr bwMode="auto">
          <a:xfrm>
            <a:off x="838200" y="149606"/>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nb-NO" altLang="nb-NO" sz="3200" b="1" dirty="0">
                <a:latin typeface="Arial Narrow" panose="020B0606020202030204" pitchFamily="34" charset="0"/>
              </a:rPr>
              <a:t>VIPPS – for lag og foreninger</a:t>
            </a:r>
          </a:p>
        </p:txBody>
      </p:sp>
      <p:sp>
        <p:nvSpPr>
          <p:cNvPr id="25603" name="Plassholder for innhold 2">
            <a:extLst>
              <a:ext uri="{FF2B5EF4-FFF2-40B4-BE49-F238E27FC236}">
                <a16:creationId xmlns:a16="http://schemas.microsoft.com/office/drawing/2014/main" id="{6E2A9B37-E4B4-4328-B284-AF7795E10E8A}"/>
              </a:ext>
            </a:extLst>
          </p:cNvPr>
          <p:cNvSpPr>
            <a:spLocks noGrp="1" noChangeArrowheads="1"/>
          </p:cNvSpPr>
          <p:nvPr>
            <p:ph idx="1"/>
          </p:nvPr>
        </p:nvSpPr>
        <p:spPr bwMode="auto">
          <a:xfrm>
            <a:off x="1752600" y="1219200"/>
            <a:ext cx="8763000" cy="437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spcAft>
                <a:spcPts val="600"/>
              </a:spcAft>
            </a:pPr>
            <a:r>
              <a:rPr lang="nb-NO" altLang="nb-NO">
                <a:latin typeface="Arial" panose="020B0604020202020204" pitchFamily="34" charset="0"/>
                <a:cs typeface="Arial" panose="020B0604020202020204" pitchFamily="34" charset="0"/>
              </a:rPr>
              <a:t>Tre millioner nordmenn bruker Vipps</a:t>
            </a:r>
          </a:p>
          <a:p>
            <a:pPr>
              <a:spcAft>
                <a:spcPts val="600"/>
              </a:spcAft>
            </a:pPr>
            <a:r>
              <a:rPr lang="nb-NO" altLang="nb-NO">
                <a:latin typeface="Arial" panose="020B0604020202020204" pitchFamily="34" charset="0"/>
                <a:cs typeface="Arial" panose="020B0604020202020204" pitchFamily="34" charset="0"/>
              </a:rPr>
              <a:t>Det vippses nærmere 500 000 ganger hver dag.</a:t>
            </a:r>
          </a:p>
          <a:p>
            <a:pPr>
              <a:spcAft>
                <a:spcPts val="600"/>
              </a:spcAft>
            </a:pPr>
            <a:r>
              <a:rPr lang="nb-NO" altLang="nb-NO">
                <a:latin typeface="Arial" panose="020B0604020202020204" pitchFamily="34" charset="0"/>
                <a:cs typeface="Arial" panose="020B0604020202020204" pitchFamily="34" charset="0"/>
              </a:rPr>
              <a:t>Vipps kan brukes som en kortfri betalings-løsning</a:t>
            </a:r>
          </a:p>
          <a:p>
            <a:pPr lvl="1">
              <a:spcAft>
                <a:spcPts val="600"/>
              </a:spcAft>
            </a:pPr>
            <a:r>
              <a:rPr lang="nb-NO" altLang="nb-NO">
                <a:latin typeface="Arial" panose="020B0604020202020204" pitchFamily="34" charset="0"/>
                <a:cs typeface="Arial" panose="020B0604020202020204" pitchFamily="34" charset="0"/>
              </a:rPr>
              <a:t>For klubbens vinlotteri, </a:t>
            </a:r>
          </a:p>
          <a:p>
            <a:pPr lvl="1">
              <a:spcAft>
                <a:spcPts val="600"/>
              </a:spcAft>
            </a:pPr>
            <a:r>
              <a:rPr lang="nb-NO" altLang="nb-NO">
                <a:latin typeface="Arial" panose="020B0604020202020204" pitchFamily="34" charset="0"/>
                <a:cs typeface="Arial" panose="020B0604020202020204" pitchFamily="34" charset="0"/>
              </a:rPr>
              <a:t>Innsamlingsdugnader (eks. Polio+)</a:t>
            </a:r>
          </a:p>
          <a:p>
            <a:pPr lvl="1">
              <a:spcAft>
                <a:spcPts val="600"/>
              </a:spcAft>
            </a:pPr>
            <a:r>
              <a:rPr lang="nb-NO" altLang="nb-NO">
                <a:latin typeface="Arial" panose="020B0604020202020204" pitchFamily="34" charset="0"/>
                <a:cs typeface="Arial" panose="020B0604020202020204" pitchFamily="34" charset="0"/>
              </a:rPr>
              <a:t>Arrangementer til billettsalg o.l. </a:t>
            </a:r>
          </a:p>
          <a:p>
            <a:pPr>
              <a:spcAft>
                <a:spcPts val="600"/>
              </a:spcAft>
            </a:pPr>
            <a:r>
              <a:rPr lang="nb-NO" altLang="nb-NO">
                <a:latin typeface="Arial" panose="020B0604020202020204" pitchFamily="34" charset="0"/>
                <a:cs typeface="Arial" panose="020B0604020202020204" pitchFamily="34" charset="0"/>
              </a:rPr>
              <a:t>Ingen kontanter, - penger rett inn på konto</a:t>
            </a:r>
          </a:p>
          <a:p>
            <a:r>
              <a:rPr lang="nb-NO" altLang="nb-NO">
                <a:latin typeface="Arial" panose="020B0604020202020204" pitchFamily="34" charset="0"/>
                <a:cs typeface="Arial" panose="020B0604020202020204" pitchFamily="34" charset="0"/>
              </a:rPr>
              <a:t>Erfaringsmessig øker Vipps inntektene</a:t>
            </a:r>
          </a:p>
        </p:txBody>
      </p:sp>
      <p:pic>
        <p:nvPicPr>
          <p:cNvPr id="25604" name="Bilde 1">
            <a:extLst>
              <a:ext uri="{FF2B5EF4-FFF2-40B4-BE49-F238E27FC236}">
                <a16:creationId xmlns:a16="http://schemas.microsoft.com/office/drawing/2014/main" id="{469A7EC5-7348-4D20-B002-48333B227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263" y="432181"/>
            <a:ext cx="16668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Bilde 2">
            <a:extLst>
              <a:ext uri="{FF2B5EF4-FFF2-40B4-BE49-F238E27FC236}">
                <a16:creationId xmlns:a16="http://schemas.microsoft.com/office/drawing/2014/main" id="{7FED435F-4E00-4AC8-8EF4-77C7B57FE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975" y="5591175"/>
            <a:ext cx="24098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DCA0D799-5423-41FC-B4B5-0DD921D8A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88" y="5873750"/>
            <a:ext cx="1571625" cy="619125"/>
          </a:xfrm>
          <a:prstGeom prst="rect">
            <a:avLst/>
          </a:prstGeom>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1494</Words>
  <Application>Microsoft Office PowerPoint</Application>
  <PresentationFormat>Widescreen</PresentationFormat>
  <Paragraphs>101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Arial Narrow Bold</vt:lpstr>
      <vt:lpstr>Calibri</vt:lpstr>
      <vt:lpstr>Calibri Light</vt:lpstr>
      <vt:lpstr>Courier New</vt:lpstr>
      <vt:lpstr>Georgia</vt:lpstr>
      <vt:lpstr>ヒラギノ角ゴ Pro W3</vt:lpstr>
      <vt:lpstr>Office-tema</vt:lpstr>
      <vt:lpstr>PowerPoint Presentation</vt:lpstr>
      <vt:lpstr>PowerPoint Presentation</vt:lpstr>
      <vt:lpstr>PowerPoint Presentation</vt:lpstr>
      <vt:lpstr>PowerPoint Presentation</vt:lpstr>
      <vt:lpstr>PowerPoint Presentation</vt:lpstr>
      <vt:lpstr>PowerPoint Presentation</vt:lpstr>
      <vt:lpstr>Ta i bruk Facebook for å spre Rotarybudskapet lokalt – men hvorfor ikke samarbeide  med naboklubben , eller naboklubbene og lage et INTERCITYSAMARBEID</vt:lpstr>
      <vt:lpstr>Klubbens kommunikasjon</vt:lpstr>
      <vt:lpstr>VIPPS – for lag og foreninger</vt:lpstr>
      <vt:lpstr>PowerPoint Presentation</vt:lpstr>
      <vt:lpstr>Nye hjemmesider for distriktet 1.7.2019 – en informasjons- og verktøykasse for klubbene</vt:lpstr>
      <vt:lpstr>Opplæring/kurs</vt:lpstr>
      <vt:lpstr>Takk for meg!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Irmelin M Kårbø</dc:creator>
  <cp:lastModifiedBy>Roetting, John Inge</cp:lastModifiedBy>
  <cp:revision>42</cp:revision>
  <dcterms:created xsi:type="dcterms:W3CDTF">2019-03-04T23:04:43Z</dcterms:created>
  <dcterms:modified xsi:type="dcterms:W3CDTF">2019-03-15T07:22:07Z</dcterms:modified>
</cp:coreProperties>
</file>