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69" r:id="rId4"/>
    <p:sldId id="256" r:id="rId5"/>
    <p:sldId id="264" r:id="rId6"/>
    <p:sldId id="271" r:id="rId7"/>
    <p:sldId id="273" r:id="rId8"/>
    <p:sldId id="265" r:id="rId9"/>
    <p:sldId id="272" r:id="rId10"/>
    <p:sldId id="262" r:id="rId11"/>
    <p:sldId id="274" r:id="rId12"/>
    <p:sldId id="27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tableStyles" Target="tableStyles.xml" Id="rId1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theme" Target="theme/theme1.xml" Id="rId17" /><Relationship Type="http://schemas.openxmlformats.org/officeDocument/2006/relationships/slide" Target="slides/slide1.xml" Id="rId2" /><Relationship Type="http://schemas.openxmlformats.org/officeDocument/2006/relationships/viewProps" Target="viewProps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presProps" Target="presProps.xml" Id="rId15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ordspr&#227;&#165;k.no/liknande/en_80033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8B752B-8D03-4BCB-867C-9B0D51F73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135" y="2276371"/>
            <a:ext cx="10578058" cy="1912677"/>
          </a:xfrm>
        </p:spPr>
        <p:txBody>
          <a:bodyPr>
            <a:noAutofit/>
          </a:bodyPr>
          <a:lstStyle/>
          <a:p>
            <a:pPr algn="ctr"/>
            <a:r>
              <a:rPr lang="nb-NO" sz="7200" dirty="0">
                <a:cs typeface="Calibri Light"/>
              </a:rPr>
              <a:t>'EFFEKTIV </a:t>
            </a:r>
            <a:br>
              <a:rPr lang="nb-NO" sz="7200" dirty="0">
                <a:cs typeface="Calibri Light"/>
              </a:rPr>
            </a:br>
            <a:r>
              <a:rPr lang="nb-NO" sz="7200" dirty="0">
                <a:cs typeface="Calibri Light"/>
              </a:rPr>
              <a:t>KLUBBADMINISTRASJON'</a:t>
            </a:r>
            <a:br>
              <a:rPr lang="nb-NO" sz="7200" dirty="0">
                <a:cs typeface="Calibri Light"/>
              </a:rPr>
            </a:br>
            <a:br>
              <a:rPr lang="nb-NO" sz="7200" dirty="0">
                <a:cs typeface="Calibri Light"/>
              </a:rPr>
            </a:br>
            <a:r>
              <a:rPr lang="nb-NO" sz="7200" dirty="0">
                <a:cs typeface="Calibri Light"/>
              </a:rPr>
              <a:t>Ambisjonsnivå - høsten 2018</a:t>
            </a:r>
          </a:p>
        </p:txBody>
      </p:sp>
    </p:spTree>
    <p:extLst>
      <p:ext uri="{BB962C8B-B14F-4D97-AF65-F5344CB8AC3E}">
        <p14:creationId xmlns:p14="http://schemas.microsoft.com/office/powerpoint/2010/main" val="182984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599D72-0583-437B-82FB-B4E4DBAA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99" y="365125"/>
            <a:ext cx="10880501" cy="1325563"/>
          </a:xfrm>
        </p:spPr>
        <p:txBody>
          <a:bodyPr>
            <a:normAutofit/>
          </a:bodyPr>
          <a:lstStyle/>
          <a:p>
            <a:r>
              <a:rPr lang="nb-NO" sz="4000" b="1" dirty="0">
                <a:cs typeface="Calibri Light"/>
              </a:rPr>
              <a:t>Målsetning for </a:t>
            </a:r>
            <a:r>
              <a:rPr lang="nb-NO" sz="4000" b="1">
                <a:cs typeface="Calibri Light"/>
              </a:rPr>
              <a:t>PE's aktiviteter før innsettelse i juni</a:t>
            </a:r>
            <a:endParaRPr lang="nb-NO" sz="4000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8C8F48-B246-4635-A5FF-C419E2CD5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0380"/>
            <a:ext cx="10515600" cy="48251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b="1" dirty="0">
                <a:cs typeface="Calibri"/>
              </a:rPr>
              <a:t>Før 01.04.2019</a:t>
            </a:r>
          </a:p>
          <a:p>
            <a:pPr lvl="1"/>
            <a:r>
              <a:rPr lang="nb-NO">
                <a:cs typeface="Calibri"/>
              </a:rPr>
              <a:t>14 klubber har ikke oppdatert nytt styre for 19-20 – 75 dager etter fristen</a:t>
            </a:r>
          </a:p>
          <a:p>
            <a:pPr marL="0" indent="0">
              <a:buNone/>
            </a:pPr>
            <a:endParaRPr lang="nb-NO" dirty="0">
              <a:cs typeface="Calibri"/>
            </a:endParaRPr>
          </a:p>
          <a:p>
            <a:r>
              <a:rPr lang="nb-NO" b="1">
                <a:cs typeface="Calibri"/>
              </a:rPr>
              <a:t>Før 1.juni 2019 – (</a:t>
            </a:r>
            <a:r>
              <a:rPr lang="nb-NO">
                <a:cs typeface="Calibri"/>
              </a:rPr>
              <a:t>AG'ene følger opp i sine regioner</a:t>
            </a:r>
            <a:r>
              <a:rPr lang="nb-NO" b="1">
                <a:cs typeface="Calibri"/>
              </a:rPr>
              <a:t>)</a:t>
            </a:r>
            <a:endParaRPr lang="nb-NO" b="1" dirty="0">
              <a:cs typeface="Calibri" panose="020F0502020204030204"/>
            </a:endParaRPr>
          </a:p>
          <a:p>
            <a:pPr lvl="1"/>
            <a:r>
              <a:rPr lang="nb-NO" dirty="0">
                <a:cs typeface="Calibri"/>
              </a:rPr>
              <a:t>Strategi-plan for 19-20 i tråd med RI-Presidentens '</a:t>
            </a:r>
            <a:r>
              <a:rPr lang="nb-NO" dirty="0" err="1">
                <a:cs typeface="Calibri"/>
              </a:rPr>
              <a:t>Citation</a:t>
            </a:r>
            <a:r>
              <a:rPr lang="nb-NO" dirty="0">
                <a:cs typeface="Calibri"/>
              </a:rPr>
              <a:t>' er oppdatert</a:t>
            </a:r>
          </a:p>
          <a:p>
            <a:pPr lvl="1"/>
            <a:r>
              <a:rPr lang="nb-NO">
                <a:cs typeface="Calibri"/>
              </a:rPr>
              <a:t>Oppdaterte målsetninger i </a:t>
            </a:r>
            <a:r>
              <a:rPr lang="nb-NO" err="1">
                <a:cs typeface="Calibri"/>
              </a:rPr>
              <a:t>Rotary</a:t>
            </a:r>
            <a:r>
              <a:rPr lang="nb-NO" dirty="0">
                <a:cs typeface="Calibri"/>
              </a:rPr>
              <a:t> Club Central (RCC)</a:t>
            </a:r>
          </a:p>
          <a:p>
            <a:pPr lvl="1"/>
            <a:r>
              <a:rPr lang="nb-NO">
                <a:cs typeface="Calibri"/>
              </a:rPr>
              <a:t>Oppdaterte årshjul for alle roller ihht planer, 'citation' og målsetninger</a:t>
            </a:r>
            <a:endParaRPr lang="nb-NO" dirty="0">
              <a:cs typeface="Calibri"/>
            </a:endParaRPr>
          </a:p>
          <a:p>
            <a:pPr lvl="1"/>
            <a:r>
              <a:rPr lang="nb-NO">
                <a:cs typeface="Calibri"/>
              </a:rPr>
              <a:t>Budsjett for 19-20 er besluttet i klubbens styre</a:t>
            </a:r>
          </a:p>
          <a:p>
            <a:pPr lvl="1"/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i="1">
                <a:cs typeface="Calibri"/>
              </a:rPr>
              <a:t>Presidenten/det nye styret skal være godt forberedt til deres periode starter!</a:t>
            </a:r>
            <a:endParaRPr lang="nb-NO" i="1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8875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A01369-6457-4C6A-8868-30460C4D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b="1" dirty="0">
                <a:cs typeface="Calibri Light"/>
              </a:rPr>
              <a:t>Guvernørens plikt ovenfor RI-styret</a:t>
            </a:r>
            <a:endParaRPr lang="nb-NO" sz="5400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83089E-5023-4C73-B183-8AA2FFEB8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4800" u="sng" dirty="0">
                <a:cs typeface="Calibri"/>
              </a:rPr>
              <a:t>'</a:t>
            </a:r>
            <a:r>
              <a:rPr lang="nb-NO" sz="4800" u="sng" dirty="0" err="1">
                <a:cs typeface="Calibri"/>
              </a:rPr>
              <a:t>Each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governor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shall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identify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which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clubs</a:t>
            </a:r>
            <a:r>
              <a:rPr lang="nb-NO" sz="4800" u="sng" dirty="0">
                <a:cs typeface="Calibri"/>
              </a:rPr>
              <a:t> in </a:t>
            </a:r>
            <a:r>
              <a:rPr lang="nb-NO" sz="4800" u="sng" dirty="0" err="1">
                <a:cs typeface="Calibri"/>
              </a:rPr>
              <a:t>the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district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are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failing</a:t>
            </a:r>
            <a:r>
              <a:rPr lang="nb-NO" sz="4800" u="sng" dirty="0">
                <a:cs typeface="Calibri"/>
              </a:rPr>
              <a:t> to </a:t>
            </a:r>
            <a:r>
              <a:rPr lang="nb-NO" sz="4800" u="sng" dirty="0" err="1">
                <a:cs typeface="Calibri"/>
              </a:rPr>
              <a:t>function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according</a:t>
            </a:r>
            <a:r>
              <a:rPr lang="nb-NO" sz="4800" u="sng" dirty="0">
                <a:cs typeface="Calibri"/>
              </a:rPr>
              <a:t> to </a:t>
            </a:r>
            <a:r>
              <a:rPr lang="nb-NO" sz="4800" u="sng" dirty="0" err="1">
                <a:cs typeface="Calibri"/>
              </a:rPr>
              <a:t>the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above</a:t>
            </a:r>
            <a:r>
              <a:rPr lang="nb-NO" sz="4800" u="sng" dirty="0">
                <a:cs typeface="Calibri"/>
              </a:rPr>
              <a:t> </a:t>
            </a:r>
            <a:r>
              <a:rPr lang="nb-NO" sz="4800" u="sng" dirty="0" err="1">
                <a:cs typeface="Calibri"/>
              </a:rPr>
              <a:t>criteria</a:t>
            </a:r>
            <a:r>
              <a:rPr lang="nb-NO" sz="4800" u="sng" dirty="0">
                <a:cs typeface="Calibri"/>
              </a:rPr>
              <a:t>.</a:t>
            </a:r>
            <a:r>
              <a:rPr lang="nb-NO" sz="4800" dirty="0">
                <a:cs typeface="Calibri"/>
              </a:rPr>
              <a:t>  </a:t>
            </a:r>
            <a:r>
              <a:rPr lang="nb-NO" sz="4800" dirty="0" err="1">
                <a:cs typeface="Calibri"/>
              </a:rPr>
              <a:t>Rotary</a:t>
            </a:r>
            <a:r>
              <a:rPr lang="nb-NO" sz="4800" dirty="0">
                <a:cs typeface="Calibri"/>
              </a:rPr>
              <a:t> senior leaders </a:t>
            </a:r>
            <a:r>
              <a:rPr lang="nb-NO" sz="4800" dirty="0" err="1">
                <a:cs typeface="Calibri"/>
              </a:rPr>
              <a:t>are</a:t>
            </a:r>
            <a:r>
              <a:rPr lang="nb-NO" sz="4800" dirty="0">
                <a:cs typeface="Calibri"/>
              </a:rPr>
              <a:t> </a:t>
            </a:r>
            <a:r>
              <a:rPr lang="nb-NO" sz="4800" dirty="0" err="1">
                <a:cs typeface="Calibri"/>
              </a:rPr>
              <a:t>also</a:t>
            </a:r>
            <a:r>
              <a:rPr lang="nb-NO" sz="4800" dirty="0">
                <a:cs typeface="Calibri"/>
              </a:rPr>
              <a:t> </a:t>
            </a:r>
            <a:r>
              <a:rPr lang="nb-NO" sz="4800" dirty="0" err="1">
                <a:cs typeface="Calibri"/>
              </a:rPr>
              <a:t>encouraged</a:t>
            </a:r>
            <a:r>
              <a:rPr lang="nb-NO" sz="4800" dirty="0">
                <a:cs typeface="Calibri"/>
              </a:rPr>
              <a:t> to report </a:t>
            </a:r>
            <a:r>
              <a:rPr lang="nb-NO" sz="4800" dirty="0" err="1">
                <a:cs typeface="Calibri"/>
              </a:rPr>
              <a:t>any</a:t>
            </a:r>
            <a:r>
              <a:rPr lang="nb-NO" sz="4800" dirty="0">
                <a:cs typeface="Calibri"/>
              </a:rPr>
              <a:t> </a:t>
            </a:r>
            <a:r>
              <a:rPr lang="nb-NO" sz="4800" dirty="0" err="1">
                <a:cs typeface="Calibri"/>
              </a:rPr>
              <a:t>observations</a:t>
            </a:r>
            <a:r>
              <a:rPr lang="nb-NO" sz="4800" dirty="0">
                <a:cs typeface="Calibri"/>
              </a:rPr>
              <a:t> </a:t>
            </a:r>
            <a:r>
              <a:rPr lang="nb-NO" sz="4800" dirty="0" err="1">
                <a:cs typeface="Calibri"/>
              </a:rPr>
              <a:t>that</a:t>
            </a:r>
            <a:r>
              <a:rPr lang="nb-NO" sz="4800" dirty="0">
                <a:cs typeface="Calibri"/>
              </a:rPr>
              <a:t> </a:t>
            </a:r>
            <a:r>
              <a:rPr lang="nb-NO" sz="4800" dirty="0" err="1">
                <a:cs typeface="Calibri"/>
              </a:rPr>
              <a:t>suggest</a:t>
            </a:r>
            <a:r>
              <a:rPr lang="nb-NO" sz="4800" dirty="0">
                <a:cs typeface="Calibri"/>
              </a:rPr>
              <a:t> </a:t>
            </a:r>
            <a:r>
              <a:rPr lang="nb-NO" sz="4800" dirty="0" err="1">
                <a:cs typeface="Calibri"/>
              </a:rPr>
              <a:t>that</a:t>
            </a:r>
            <a:r>
              <a:rPr lang="nb-NO" sz="4800" dirty="0">
                <a:cs typeface="Calibri"/>
              </a:rPr>
              <a:t> a </a:t>
            </a:r>
            <a:r>
              <a:rPr lang="nb-NO" sz="4800" dirty="0" err="1">
                <a:cs typeface="Calibri"/>
              </a:rPr>
              <a:t>club</a:t>
            </a:r>
            <a:r>
              <a:rPr lang="nb-NO" sz="4800" dirty="0">
                <a:cs typeface="Calibri"/>
              </a:rPr>
              <a:t> has </a:t>
            </a:r>
            <a:r>
              <a:rPr lang="nb-NO" sz="4800" dirty="0" err="1">
                <a:cs typeface="Calibri"/>
              </a:rPr>
              <a:t>failed</a:t>
            </a:r>
            <a:r>
              <a:rPr lang="nb-NO" sz="4800" dirty="0">
                <a:cs typeface="Calibri"/>
              </a:rPr>
              <a:t> to </a:t>
            </a:r>
            <a:r>
              <a:rPr lang="nb-NO" sz="4800" dirty="0" err="1">
                <a:cs typeface="Calibri"/>
              </a:rPr>
              <a:t>function</a:t>
            </a:r>
            <a:r>
              <a:rPr lang="nb-NO" sz="4800" dirty="0">
                <a:cs typeface="Calibri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863356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CE25B7-F954-416E-99B4-CFCE8C60B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826010"/>
            <a:ext cx="10515600" cy="1325563"/>
          </a:xfrm>
        </p:spPr>
        <p:txBody>
          <a:bodyPr/>
          <a:lstStyle/>
          <a:p>
            <a:r>
              <a:rPr lang="nb-NO" dirty="0">
                <a:cs typeface="Calibri Light"/>
              </a:rPr>
              <a:t>Workshop in progress...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12644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6E7A3A-5F93-4392-8433-85A9BD138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381" y="2863"/>
            <a:ext cx="11377534" cy="1325563"/>
          </a:xfrm>
        </p:spPr>
        <p:txBody>
          <a:bodyPr/>
          <a:lstStyle/>
          <a:p>
            <a:r>
              <a:rPr lang="nb-NO" b="1" u="sng" dirty="0">
                <a:cs typeface="Calibri Light"/>
              </a:rPr>
              <a:t>Regionene velger 3 av 5 oppgaver for Workshop</a:t>
            </a:r>
            <a:endParaRPr lang="nb-NO" b="1" u="sng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2D9C87D-0E28-4BDF-A3AE-C90E076C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823" y="1188543"/>
            <a:ext cx="11215139" cy="590031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nb-NO" sz="3200" dirty="0">
                <a:cs typeface="Calibri"/>
              </a:rPr>
              <a:t>Lese seg opp på de styrende dokumentene fra RI/Distriktet</a:t>
            </a:r>
            <a:endParaRPr lang="nb-NO" dirty="0"/>
          </a:p>
          <a:p>
            <a:pPr lvl="1"/>
            <a:r>
              <a:rPr lang="nb-NO" sz="2800" dirty="0">
                <a:cs typeface="Calibri"/>
              </a:rPr>
              <a:t>Plukke oppgaver som skal plasseres i </a:t>
            </a:r>
            <a:r>
              <a:rPr lang="nb-NO" sz="2800" dirty="0" err="1">
                <a:cs typeface="Calibri"/>
              </a:rPr>
              <a:t>årshjul</a:t>
            </a:r>
            <a:r>
              <a:rPr lang="nb-NO" sz="2800" dirty="0">
                <a:cs typeface="Calibri"/>
              </a:rPr>
              <a:t> per rolle</a:t>
            </a:r>
          </a:p>
          <a:p>
            <a:pPr marL="514350" indent="-514350">
              <a:buAutoNum type="arabicPeriod"/>
            </a:pPr>
            <a:r>
              <a:rPr lang="nb-NO" sz="3200" dirty="0">
                <a:cs typeface="Calibri"/>
              </a:rPr>
              <a:t>Lage forslag til 1 </a:t>
            </a:r>
            <a:r>
              <a:rPr lang="nb-NO" sz="3200" dirty="0" err="1">
                <a:cs typeface="Calibri"/>
              </a:rPr>
              <a:t>årshjul</a:t>
            </a:r>
            <a:r>
              <a:rPr lang="nb-NO" sz="3200" dirty="0">
                <a:cs typeface="Calibri"/>
              </a:rPr>
              <a:t> per region med utgangspunkt i rollene:</a:t>
            </a:r>
          </a:p>
          <a:p>
            <a:pPr lvl="1"/>
            <a:r>
              <a:rPr lang="nb-NO" sz="2800" dirty="0" err="1">
                <a:cs typeface="Calibri"/>
              </a:rPr>
              <a:t>Past</a:t>
            </a:r>
            <a:r>
              <a:rPr lang="nb-NO" sz="2800" dirty="0">
                <a:cs typeface="Calibri"/>
              </a:rPr>
              <a:t> President (Region 1 og 7)</a:t>
            </a:r>
          </a:p>
          <a:p>
            <a:pPr lvl="1"/>
            <a:r>
              <a:rPr lang="nb-NO" sz="2800" dirty="0">
                <a:cs typeface="Calibri"/>
              </a:rPr>
              <a:t>President (Region (Region 2)</a:t>
            </a:r>
          </a:p>
          <a:p>
            <a:pPr lvl="1"/>
            <a:r>
              <a:rPr lang="nb-NO" sz="2800" dirty="0">
                <a:cs typeface="Calibri"/>
              </a:rPr>
              <a:t>President-</a:t>
            </a:r>
            <a:r>
              <a:rPr lang="nb-NO" sz="2800" dirty="0" err="1">
                <a:cs typeface="Calibri"/>
              </a:rPr>
              <a:t>Elect</a:t>
            </a:r>
            <a:r>
              <a:rPr lang="nb-NO" sz="2800" dirty="0">
                <a:cs typeface="Calibri"/>
              </a:rPr>
              <a:t> (Region 3 og 6)</a:t>
            </a:r>
          </a:p>
          <a:p>
            <a:pPr lvl="1"/>
            <a:r>
              <a:rPr lang="nb-NO" sz="2800" dirty="0" err="1">
                <a:cs typeface="Calibri"/>
              </a:rPr>
              <a:t>Secretary</a:t>
            </a:r>
            <a:r>
              <a:rPr lang="nb-NO" sz="2800" dirty="0">
                <a:cs typeface="Calibri"/>
              </a:rPr>
              <a:t> (Region 4)</a:t>
            </a:r>
          </a:p>
          <a:p>
            <a:pPr lvl="1"/>
            <a:r>
              <a:rPr lang="nb-NO" sz="2800" dirty="0" err="1">
                <a:cs typeface="Calibri"/>
              </a:rPr>
              <a:t>Treasurer</a:t>
            </a:r>
            <a:r>
              <a:rPr lang="nb-NO" sz="2800" dirty="0">
                <a:cs typeface="Calibri"/>
              </a:rPr>
              <a:t> (Region 5)</a:t>
            </a:r>
          </a:p>
          <a:p>
            <a:pPr marL="514350" indent="-514350">
              <a:buAutoNum type="arabicPeriod"/>
            </a:pPr>
            <a:r>
              <a:rPr lang="nb-NO" sz="3200" dirty="0">
                <a:cs typeface="Calibri"/>
              </a:rPr>
              <a:t>Identifisere 4-5 forbedringspunkter klubbene bør gjennomføre for mer effektiv administrasjon </a:t>
            </a:r>
          </a:p>
          <a:p>
            <a:pPr marL="514350" indent="-514350">
              <a:buAutoNum type="arabicPeriod"/>
            </a:pPr>
            <a:r>
              <a:rPr lang="nb-NO" sz="3200" dirty="0">
                <a:cs typeface="Calibri"/>
              </a:rPr>
              <a:t>Identifisere 4-5 forbedringspunkter som Distrikt 2310 bør gjennomføre for å støtte administrasjon i klubbene.</a:t>
            </a:r>
          </a:p>
          <a:p>
            <a:pPr marL="514350" indent="-514350">
              <a:buAutoNum type="arabicPeriod"/>
            </a:pPr>
            <a:r>
              <a:rPr lang="nb-NO" sz="3200" dirty="0">
                <a:cs typeface="Calibri"/>
              </a:rPr>
              <a:t>Argumenter for hvorfor nødvendige dokumenter (plan, </a:t>
            </a:r>
            <a:r>
              <a:rPr lang="nb-NO" sz="3200" dirty="0" err="1">
                <a:cs typeface="Calibri"/>
              </a:rPr>
              <a:t>årshjul</a:t>
            </a:r>
            <a:r>
              <a:rPr lang="nb-NO" sz="3200" dirty="0">
                <a:cs typeface="Calibri"/>
              </a:rPr>
              <a:t>, budsjett, målsetninger ) IKKE kan ferdigstilles per 1.juni 2019</a:t>
            </a:r>
          </a:p>
          <a:p>
            <a:pPr lvl="1"/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6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52B84A97-BB0C-46DE-91EB-3591E112B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06" y="1951584"/>
            <a:ext cx="10515600" cy="3274284"/>
          </a:xfrm>
        </p:spPr>
        <p:txBody>
          <a:bodyPr>
            <a:noAutofit/>
          </a:bodyPr>
          <a:lstStyle/>
          <a:p>
            <a:pPr algn="ctr"/>
            <a:r>
              <a:rPr lang="nb-NO" sz="8000" dirty="0">
                <a:cs typeface="Calibri Light"/>
              </a:rPr>
              <a:t>'</a:t>
            </a:r>
            <a:r>
              <a:rPr lang="nb-NO" sz="8000" dirty="0" err="1">
                <a:cs typeface="Calibri Light"/>
              </a:rPr>
              <a:t>Confronting</a:t>
            </a:r>
            <a:r>
              <a:rPr lang="nb-NO" sz="8000" dirty="0">
                <a:cs typeface="Calibri Light"/>
              </a:rPr>
              <a:t> </a:t>
            </a:r>
            <a:r>
              <a:rPr lang="nb-NO" sz="8000" dirty="0" err="1">
                <a:cs typeface="Calibri Light"/>
              </a:rPr>
              <a:t>the</a:t>
            </a:r>
            <a:r>
              <a:rPr lang="nb-NO" sz="8000" dirty="0">
                <a:cs typeface="Calibri Light"/>
              </a:rPr>
              <a:t> brutal </a:t>
            </a:r>
            <a:r>
              <a:rPr lang="nb-NO" sz="8000" dirty="0" err="1">
                <a:cs typeface="Calibri Light"/>
              </a:rPr>
              <a:t>facts</a:t>
            </a:r>
            <a:r>
              <a:rPr lang="nb-NO" sz="8000" dirty="0">
                <a:cs typeface="Calibri Light"/>
              </a:rPr>
              <a:t> </a:t>
            </a:r>
            <a:r>
              <a:rPr lang="nb-NO" sz="8000" u="sng" dirty="0" err="1">
                <a:cs typeface="Calibri Light"/>
              </a:rPr>
              <a:t>without</a:t>
            </a:r>
            <a:r>
              <a:rPr lang="nb-NO" sz="8000" u="sng" dirty="0">
                <a:cs typeface="Calibri Light"/>
              </a:rPr>
              <a:t> </a:t>
            </a:r>
            <a:r>
              <a:rPr lang="nb-NO" sz="8000" u="sng" dirty="0" err="1">
                <a:cs typeface="Calibri Light"/>
              </a:rPr>
              <a:t>assigning</a:t>
            </a:r>
            <a:r>
              <a:rPr lang="nb-NO" sz="8000" u="sng" dirty="0">
                <a:cs typeface="Calibri Light"/>
              </a:rPr>
              <a:t> </a:t>
            </a:r>
            <a:r>
              <a:rPr lang="nb-NO" sz="8000" u="sng" dirty="0" err="1">
                <a:cs typeface="Calibri Light"/>
              </a:rPr>
              <a:t>blame</a:t>
            </a:r>
            <a:r>
              <a:rPr lang="nb-NO" sz="8000" u="sng" dirty="0">
                <a:cs typeface="Calibri Light"/>
              </a:rPr>
              <a:t>'</a:t>
            </a:r>
            <a:br>
              <a:rPr lang="nb-NO" sz="8000" u="sng" dirty="0">
                <a:cs typeface="Calibri Light"/>
              </a:rPr>
            </a:br>
            <a:br>
              <a:rPr lang="nb-NO" sz="8000" u="sng" dirty="0">
                <a:cs typeface="Calibri Light"/>
              </a:rPr>
            </a:br>
            <a:r>
              <a:rPr lang="nb-NO" sz="6000" dirty="0">
                <a:cs typeface="Calibri Light"/>
              </a:rPr>
              <a:t>Fra boken 'From </a:t>
            </a:r>
            <a:r>
              <a:rPr lang="nb-NO" sz="6000" dirty="0" err="1">
                <a:cs typeface="Calibri Light"/>
              </a:rPr>
              <a:t>good</a:t>
            </a:r>
            <a:r>
              <a:rPr lang="nb-NO" sz="6000" dirty="0">
                <a:cs typeface="Calibri Light"/>
              </a:rPr>
              <a:t> to </a:t>
            </a:r>
            <a:r>
              <a:rPr lang="nb-NO" sz="6000" dirty="0" err="1">
                <a:cs typeface="Calibri Light"/>
              </a:rPr>
              <a:t>great</a:t>
            </a:r>
            <a:r>
              <a:rPr lang="nb-NO" sz="6000" dirty="0">
                <a:cs typeface="Calibri Light"/>
              </a:rPr>
              <a:t>' - Jim Collins et al</a:t>
            </a:r>
          </a:p>
        </p:txBody>
      </p:sp>
    </p:spTree>
    <p:extLst>
      <p:ext uri="{BB962C8B-B14F-4D97-AF65-F5344CB8AC3E}">
        <p14:creationId xmlns:p14="http://schemas.microsoft.com/office/powerpoint/2010/main" val="58448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954C98-9091-4F34-BF38-784106B33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9564"/>
            <a:ext cx="10515600" cy="1325563"/>
          </a:xfrm>
        </p:spPr>
        <p:txBody>
          <a:bodyPr>
            <a:normAutofit/>
          </a:bodyPr>
          <a:lstStyle/>
          <a:p>
            <a:r>
              <a:rPr lang="nb-NO" sz="5400" b="1" dirty="0">
                <a:cs typeface="Calibri Light"/>
              </a:rPr>
              <a:t>Mye systemsvikt og lite personsvikt</a:t>
            </a:r>
            <a:endParaRPr lang="nb-NO" sz="5400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BF9FB5-7F4F-4CF9-9563-1B4464AE1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496" y="1063626"/>
            <a:ext cx="10965304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z="3200" dirty="0">
                <a:cs typeface="Calibri"/>
              </a:rPr>
              <a:t> </a:t>
            </a:r>
            <a:r>
              <a:rPr lang="nb-NO" sz="3200" dirty="0" err="1">
                <a:cs typeface="Calibri"/>
              </a:rPr>
              <a:t>Rotarys</a:t>
            </a:r>
            <a:r>
              <a:rPr lang="nb-NO" sz="3200" dirty="0">
                <a:cs typeface="Calibri"/>
              </a:rPr>
              <a:t> styrker kan være en svakhet i utfordrende tider</a:t>
            </a:r>
            <a:endParaRPr lang="nb-NO" sz="3200" dirty="0"/>
          </a:p>
          <a:p>
            <a:r>
              <a:rPr lang="nb-NO" sz="3200" dirty="0">
                <a:cs typeface="Calibri"/>
              </a:rPr>
              <a:t> Tilpasse kartet (ambisjoner) til terrenget (faktisk tilstand)</a:t>
            </a:r>
            <a:endParaRPr lang="nb-NO" sz="3200" dirty="0"/>
          </a:p>
          <a:p>
            <a:r>
              <a:rPr lang="nb-NO" sz="3200" dirty="0">
                <a:cs typeface="Calibri"/>
              </a:rPr>
              <a:t> Guvernør kommer og guvernør går (over i andre roller)</a:t>
            </a:r>
          </a:p>
          <a:p>
            <a:r>
              <a:rPr lang="nb-NO" sz="3200" dirty="0">
                <a:cs typeface="Calibri"/>
              </a:rPr>
              <a:t> Spørreundersøkelsen/Medlemsnett/påmeldinger</a:t>
            </a:r>
          </a:p>
          <a:p>
            <a:r>
              <a:rPr lang="nb-NO" sz="3200" dirty="0">
                <a:cs typeface="Calibri"/>
              </a:rPr>
              <a:t>PETS burde ha startet i september og fortsatt i mars</a:t>
            </a:r>
            <a:endParaRPr lang="nb-NO" sz="3200" dirty="0"/>
          </a:p>
          <a:p>
            <a:r>
              <a:rPr lang="nb-NO" sz="3200" dirty="0">
                <a:cs typeface="Calibri"/>
              </a:rPr>
              <a:t>Nettsidene trenger redesign og revidering</a:t>
            </a:r>
          </a:p>
          <a:p>
            <a:r>
              <a:rPr lang="nb-NO" sz="3200" dirty="0">
                <a:cs typeface="Calibri"/>
              </a:rPr>
              <a:t>Gjenbruk av dokumentasjoner og historisk arkiv</a:t>
            </a:r>
          </a:p>
          <a:p>
            <a:r>
              <a:rPr lang="nb-NO" sz="3200" dirty="0">
                <a:cs typeface="Calibri"/>
              </a:rPr>
              <a:t>Hvem vet hvilke styrende dokumenter som er gjeldende</a:t>
            </a:r>
          </a:p>
          <a:p>
            <a:r>
              <a:rPr lang="nb-NO" sz="3200" dirty="0">
                <a:cs typeface="Calibri"/>
              </a:rPr>
              <a:t>Stram liturgi og korte klubbkvelder</a:t>
            </a:r>
          </a:p>
          <a:p>
            <a:r>
              <a:rPr lang="nb-NO" sz="3200" dirty="0">
                <a:cs typeface="Calibri"/>
              </a:rPr>
              <a:t>Rekruttering og mangfold</a:t>
            </a:r>
          </a:p>
          <a:p>
            <a:endParaRPr lang="nb-NO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59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5952" y="1995087"/>
            <a:ext cx="9981126" cy="4183472"/>
          </a:xfrm>
        </p:spPr>
        <p:txBody>
          <a:bodyPr>
            <a:noAutofit/>
          </a:bodyPr>
          <a:lstStyle/>
          <a:p>
            <a:r>
              <a:rPr lang="en-US" sz="9600" dirty="0">
                <a:cs typeface="Calibri Light"/>
                <a:hlinkClick r:id="rId2"/>
              </a:rPr>
              <a:t>Don't find fault - find a remedy! Anybody can complain</a:t>
            </a:r>
            <a:endParaRPr lang="nb-NO" sz="9600" u="sng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F3066C-57AD-4948-B7C9-B92CE1AE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17" y="-96368"/>
            <a:ext cx="10515600" cy="1325563"/>
          </a:xfrm>
        </p:spPr>
        <p:txBody>
          <a:bodyPr>
            <a:normAutofit/>
          </a:bodyPr>
          <a:lstStyle/>
          <a:p>
            <a:r>
              <a:rPr lang="nb-NO" sz="5400" b="1" dirty="0">
                <a:cs typeface="Calibri Light"/>
              </a:rPr>
              <a:t>Tiltak i Distrikt 2310</a:t>
            </a:r>
            <a:endParaRPr lang="nb-NO" sz="5400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3680C74-5565-4852-9E0E-BA5473A26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873" y="885221"/>
            <a:ext cx="11183470" cy="564995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/>
              <a:buChar char="•"/>
            </a:pPr>
            <a:r>
              <a:rPr lang="nb-NO" sz="3600" dirty="0">
                <a:cs typeface="Calibri"/>
              </a:rPr>
              <a:t>Gjennomgang av de styrende dokumenter fra </a:t>
            </a:r>
            <a:r>
              <a:rPr lang="nb-NO" sz="3600" dirty="0" err="1">
                <a:cs typeface="Calibri"/>
              </a:rPr>
              <a:t>Rotary</a:t>
            </a:r>
            <a:r>
              <a:rPr lang="nb-NO" sz="3600" dirty="0">
                <a:cs typeface="Calibri"/>
              </a:rPr>
              <a:t> International </a:t>
            </a:r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Klubbene er i utgangspunktet autonome men skal rette seg etter de styrende dokumenter fra RI.</a:t>
            </a:r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Hvilke norske versjoner av disse dokumenter lages av NORFO og Distrikt 2310? </a:t>
            </a:r>
          </a:p>
          <a:p>
            <a:pPr>
              <a:buFont typeface="Arial"/>
              <a:buChar char="•"/>
            </a:pPr>
            <a:r>
              <a:rPr lang="nb-NO" sz="3600" dirty="0">
                <a:cs typeface="Calibri"/>
              </a:rPr>
              <a:t>Redesign av distriktets nettsider (er igangsatt i 18-19)</a:t>
            </a:r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Senke terskelen for å få rekruttert nye tillitsmenn</a:t>
            </a:r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Bedre oversikt over hvilke tjenester som RI/NORFO/Distrikt 2310 tilbyr</a:t>
            </a:r>
          </a:p>
          <a:p>
            <a:pPr lvl="1">
              <a:buFont typeface="Arial"/>
            </a:pPr>
            <a:r>
              <a:rPr lang="nb-NO" sz="3200" dirty="0">
                <a:cs typeface="Calibri"/>
              </a:rPr>
              <a:t>Komiteer og tillitsmenn i distriktet skal distribuere informasjon via nettsidene</a:t>
            </a: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1355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4" descr="Et bilde som inneholder skjermbilde&#10;&#10;Beskrivelse som er generert med høy visshet">
            <a:extLst>
              <a:ext uri="{FF2B5EF4-FFF2-40B4-BE49-F238E27FC236}">
                <a16:creationId xmlns:a16="http://schemas.microsoft.com/office/drawing/2014/main" id="{133D3631-B7B7-4147-831C-F98865521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17" y="822676"/>
            <a:ext cx="11549920" cy="540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05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F3066C-57AD-4948-B7C9-B92CE1AE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17" y="-96368"/>
            <a:ext cx="10515600" cy="1325563"/>
          </a:xfrm>
        </p:spPr>
        <p:txBody>
          <a:bodyPr>
            <a:normAutofit/>
          </a:bodyPr>
          <a:lstStyle/>
          <a:p>
            <a:r>
              <a:rPr lang="nb-NO" sz="5400" b="1" dirty="0">
                <a:cs typeface="Calibri Light"/>
              </a:rPr>
              <a:t>Tiltak i Distrikt 2310</a:t>
            </a:r>
            <a:endParaRPr lang="nb-NO" sz="5400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3680C74-5565-4852-9E0E-BA5473A26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873" y="885221"/>
            <a:ext cx="11183470" cy="564995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/>
              <a:buChar char="•"/>
            </a:pPr>
            <a:r>
              <a:rPr lang="nb-NO" sz="3600" dirty="0">
                <a:cs typeface="Calibri"/>
              </a:rPr>
              <a:t>Redesign av distriktets nettsider (er igangsatt i 18-19)</a:t>
            </a:r>
            <a:endParaRPr lang="nb-NO" dirty="0"/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Senke terskelen for å få rekruttert nye tillitsmenn</a:t>
            </a:r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Bedre oversikt over hvilke tjenester som RI/NORFO/Distrikt 2310 tilbyr</a:t>
            </a:r>
          </a:p>
          <a:p>
            <a:pPr lvl="1">
              <a:buFont typeface="Arial"/>
            </a:pPr>
            <a:r>
              <a:rPr lang="nb-NO" sz="3200" dirty="0">
                <a:cs typeface="Calibri"/>
              </a:rPr>
              <a:t>Komiteer og tillitsmenn i distriktet skal distribuere informasjon via nettsidene</a:t>
            </a:r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DICO-Trygve leder gruppen som skal utvides </a:t>
            </a:r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Kan være nyttig med et '</a:t>
            </a:r>
            <a:r>
              <a:rPr lang="nb-NO" sz="3200" dirty="0" err="1">
                <a:cs typeface="Calibri"/>
              </a:rPr>
              <a:t>Sounding</a:t>
            </a:r>
            <a:r>
              <a:rPr lang="nb-NO" sz="3200" dirty="0">
                <a:cs typeface="Calibri"/>
              </a:rPr>
              <a:t> Board' fra </a:t>
            </a:r>
            <a:r>
              <a:rPr lang="nb-NO" sz="3200" dirty="0" err="1">
                <a:cs typeface="Calibri"/>
              </a:rPr>
              <a:t>AG'er</a:t>
            </a:r>
            <a:r>
              <a:rPr lang="nb-NO" sz="3200" dirty="0">
                <a:cs typeface="Calibri"/>
              </a:rPr>
              <a:t> og klubber</a:t>
            </a:r>
          </a:p>
          <a:p>
            <a:pPr>
              <a:buFont typeface="Arial"/>
              <a:buChar char="•"/>
            </a:pPr>
            <a:r>
              <a:rPr lang="nb-NO" sz="3600" dirty="0">
                <a:cs typeface="Calibri"/>
              </a:rPr>
              <a:t>Videokonferanse (er igangsatt i 18-19)</a:t>
            </a:r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Skal rulles ut våren 2019</a:t>
            </a:r>
          </a:p>
          <a:p>
            <a:pPr lvl="1">
              <a:buFont typeface="Arial"/>
              <a:buChar char="•"/>
            </a:pPr>
            <a:r>
              <a:rPr lang="nb-NO" sz="3200" dirty="0">
                <a:cs typeface="Calibri"/>
              </a:rPr>
              <a:t>Lars Petter fra </a:t>
            </a:r>
            <a:r>
              <a:rPr lang="nb-NO" sz="3200" dirty="0" err="1">
                <a:cs typeface="Calibri"/>
              </a:rPr>
              <a:t>Abri</a:t>
            </a:r>
            <a:r>
              <a:rPr lang="nb-NO" sz="3200" dirty="0">
                <a:cs typeface="Calibri"/>
              </a:rPr>
              <a:t> Aid brukte denne løsningen</a:t>
            </a: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8290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F3066C-57AD-4948-B7C9-B92CE1AE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17" y="-96368"/>
            <a:ext cx="10515600" cy="1325563"/>
          </a:xfrm>
        </p:spPr>
        <p:txBody>
          <a:bodyPr>
            <a:normAutofit/>
          </a:bodyPr>
          <a:lstStyle/>
          <a:p>
            <a:r>
              <a:rPr lang="nb-NO" sz="5400" b="1" dirty="0">
                <a:cs typeface="Calibri Light"/>
              </a:rPr>
              <a:t>Tiltak i Distrikt 2310 (forts.)</a:t>
            </a:r>
            <a:endParaRPr lang="nb-NO" sz="5400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3680C74-5565-4852-9E0E-BA5473A26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5090"/>
            <a:ext cx="10708783" cy="56499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z="3600" dirty="0">
                <a:cs typeface="Calibri"/>
              </a:rPr>
              <a:t>Flytte informasjon fra distriktets håndbøker til nettsidene</a:t>
            </a:r>
          </a:p>
          <a:p>
            <a:pPr lvl="1"/>
            <a:r>
              <a:rPr lang="nb-NO" sz="3200" dirty="0">
                <a:cs typeface="Calibri"/>
              </a:rPr>
              <a:t>Statisk støtte-informasjon flyttes inn på nettsider</a:t>
            </a:r>
          </a:p>
          <a:p>
            <a:pPr lvl="1"/>
            <a:r>
              <a:rPr lang="nb-NO" sz="3200" dirty="0" err="1">
                <a:cs typeface="Calibri"/>
              </a:rPr>
              <a:t>Distriktshåndboken</a:t>
            </a:r>
            <a:r>
              <a:rPr lang="nb-NO" sz="3200" dirty="0">
                <a:cs typeface="Calibri"/>
              </a:rPr>
              <a:t> skal trimmes til et mindre omfangsrikt </a:t>
            </a:r>
            <a:endParaRPr lang="nb-NO" sz="3600" dirty="0">
              <a:cs typeface="Calibri"/>
            </a:endParaRPr>
          </a:p>
          <a:p>
            <a:r>
              <a:rPr lang="nb-NO" sz="3600" dirty="0">
                <a:cs typeface="Calibri"/>
              </a:rPr>
              <a:t>Innføring av dokumentarkiv for Distrikt 2310 </a:t>
            </a:r>
          </a:p>
          <a:p>
            <a:pPr lvl="1"/>
            <a:r>
              <a:rPr lang="nb-NO" sz="3200" dirty="0">
                <a:cs typeface="Calibri"/>
              </a:rPr>
              <a:t>Er igangsatt i 18-19 og får god effekt fra 19-20</a:t>
            </a:r>
          </a:p>
          <a:p>
            <a:pPr lvl="1"/>
            <a:r>
              <a:rPr lang="nb-NO" sz="3200" dirty="0" err="1">
                <a:cs typeface="Calibri"/>
              </a:rPr>
              <a:t>Dropbox</a:t>
            </a:r>
            <a:r>
              <a:rPr lang="nb-NO" sz="3200" dirty="0">
                <a:cs typeface="Calibri"/>
              </a:rPr>
              <a:t> for Business skal brukes som historisk arkiv og operasjonelle dokumenter som skal være tilgjengelig for klubbene (via Distriktets nettsider)</a:t>
            </a:r>
          </a:p>
          <a:p>
            <a:pPr lvl="1"/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pPr lvl="1"/>
            <a:endParaRPr lang="nb-NO" dirty="0">
              <a:cs typeface="Calibri"/>
            </a:endParaRP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209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be 4">
            <a:extLst>
              <a:ext uri="{FF2B5EF4-FFF2-40B4-BE49-F238E27FC236}">
                <a16:creationId xmlns:a16="http://schemas.microsoft.com/office/drawing/2014/main" id="{E0951CFA-248B-4AD2-A91E-4F007D907C32}"/>
              </a:ext>
            </a:extLst>
          </p:cNvPr>
          <p:cNvSpPr/>
          <p:nvPr/>
        </p:nvSpPr>
        <p:spPr>
          <a:xfrm>
            <a:off x="5256045" y="178127"/>
            <a:ext cx="1803266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>
                <a:cs typeface="Calibri"/>
              </a:rPr>
              <a:t>Rotary</a:t>
            </a:r>
            <a:r>
              <a:rPr lang="nb-NO" dirty="0">
                <a:cs typeface="Calibri"/>
              </a:rPr>
              <a:t> International</a:t>
            </a:r>
          </a:p>
        </p:txBody>
      </p:sp>
      <p:sp>
        <p:nvSpPr>
          <p:cNvPr id="6" name="Sylinder 5">
            <a:extLst>
              <a:ext uri="{FF2B5EF4-FFF2-40B4-BE49-F238E27FC236}">
                <a16:creationId xmlns:a16="http://schemas.microsoft.com/office/drawing/2014/main" id="{516B17E3-08CD-4B68-8759-722480F933DC}"/>
              </a:ext>
            </a:extLst>
          </p:cNvPr>
          <p:cNvSpPr/>
          <p:nvPr/>
        </p:nvSpPr>
        <p:spPr>
          <a:xfrm>
            <a:off x="5462352" y="5355199"/>
            <a:ext cx="1376597" cy="1216152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cs typeface="Calibri"/>
              </a:rPr>
              <a:t>Nordstrand</a:t>
            </a:r>
          </a:p>
          <a:p>
            <a:pPr algn="ctr"/>
            <a:r>
              <a:rPr lang="nb-NO" dirty="0">
                <a:cs typeface="Calibri"/>
              </a:rPr>
              <a:t>Rotaryklubb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384F3C34-0CAC-462C-B712-8D1BFB67F672}"/>
              </a:ext>
            </a:extLst>
          </p:cNvPr>
          <p:cNvSpPr txBox="1"/>
          <p:nvPr/>
        </p:nvSpPr>
        <p:spPr>
          <a:xfrm>
            <a:off x="5153025" y="3629025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nb-NO" dirty="0">
              <a:cs typeface="Calibri"/>
            </a:endParaRPr>
          </a:p>
        </p:txBody>
      </p:sp>
      <p:sp>
        <p:nvSpPr>
          <p:cNvPr id="8" name="Rulle: loddrett 7">
            <a:extLst>
              <a:ext uri="{FF2B5EF4-FFF2-40B4-BE49-F238E27FC236}">
                <a16:creationId xmlns:a16="http://schemas.microsoft.com/office/drawing/2014/main" id="{751BB1B6-C10C-41B0-8135-DB7188296453}"/>
              </a:ext>
            </a:extLst>
          </p:cNvPr>
          <p:cNvSpPr/>
          <p:nvPr/>
        </p:nvSpPr>
        <p:spPr>
          <a:xfrm>
            <a:off x="5276438" y="1979951"/>
            <a:ext cx="1970155" cy="1442803"/>
          </a:xfrm>
          <a:prstGeom prst="vertic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  <a:cs typeface="Calibri"/>
              </a:rPr>
              <a:t>Styrende</a:t>
            </a:r>
          </a:p>
          <a:p>
            <a:pPr algn="ctr"/>
            <a:r>
              <a:rPr lang="nb-NO" dirty="0">
                <a:solidFill>
                  <a:schemeClr val="tx1"/>
                </a:solidFill>
                <a:cs typeface="Calibri"/>
              </a:rPr>
              <a:t>Dokumenter</a:t>
            </a:r>
          </a:p>
          <a:p>
            <a:pPr algn="ctr"/>
            <a:r>
              <a:rPr lang="nb-NO" dirty="0">
                <a:solidFill>
                  <a:schemeClr val="tx1"/>
                </a:solidFill>
                <a:cs typeface="Calibri"/>
              </a:rPr>
              <a:t>GOVERNANCE</a:t>
            </a:r>
          </a:p>
        </p:txBody>
      </p:sp>
      <p:sp>
        <p:nvSpPr>
          <p:cNvPr id="3" name="Pil: ned 2">
            <a:extLst>
              <a:ext uri="{FF2B5EF4-FFF2-40B4-BE49-F238E27FC236}">
                <a16:creationId xmlns:a16="http://schemas.microsoft.com/office/drawing/2014/main" id="{0A8717EC-5255-4306-AAF3-D2F0121BF58A}"/>
              </a:ext>
            </a:extLst>
          </p:cNvPr>
          <p:cNvSpPr/>
          <p:nvPr/>
        </p:nvSpPr>
        <p:spPr>
          <a:xfrm>
            <a:off x="5946591" y="1396279"/>
            <a:ext cx="409682" cy="591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Kube 8">
            <a:extLst>
              <a:ext uri="{FF2B5EF4-FFF2-40B4-BE49-F238E27FC236}">
                <a16:creationId xmlns:a16="http://schemas.microsoft.com/office/drawing/2014/main" id="{6450A315-A93A-4034-B933-09810C9AA35F}"/>
              </a:ext>
            </a:extLst>
          </p:cNvPr>
          <p:cNvSpPr/>
          <p:nvPr/>
        </p:nvSpPr>
        <p:spPr>
          <a:xfrm>
            <a:off x="2482865" y="4850061"/>
            <a:ext cx="1803266" cy="69149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cs typeface="Calibri"/>
              </a:rPr>
              <a:t>Distrikt</a:t>
            </a:r>
          </a:p>
          <a:p>
            <a:pPr algn="ctr"/>
            <a:r>
              <a:rPr lang="nb-NO" dirty="0">
                <a:cs typeface="Calibri"/>
              </a:rPr>
              <a:t>2310</a:t>
            </a:r>
          </a:p>
        </p:txBody>
      </p:sp>
      <p:sp>
        <p:nvSpPr>
          <p:cNvPr id="10" name="Pil: ned 9">
            <a:extLst>
              <a:ext uri="{FF2B5EF4-FFF2-40B4-BE49-F238E27FC236}">
                <a16:creationId xmlns:a16="http://schemas.microsoft.com/office/drawing/2014/main" id="{7D1E830D-0EB3-4FC6-BA10-5F4E7317772A}"/>
              </a:ext>
            </a:extLst>
          </p:cNvPr>
          <p:cNvSpPr/>
          <p:nvPr/>
        </p:nvSpPr>
        <p:spPr>
          <a:xfrm>
            <a:off x="5946591" y="3407461"/>
            <a:ext cx="409682" cy="1952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Kube 11">
            <a:extLst>
              <a:ext uri="{FF2B5EF4-FFF2-40B4-BE49-F238E27FC236}">
                <a16:creationId xmlns:a16="http://schemas.microsoft.com/office/drawing/2014/main" id="{6A3CEFA6-B2C1-47BF-82C8-95378B4C590C}"/>
              </a:ext>
            </a:extLst>
          </p:cNvPr>
          <p:cNvSpPr/>
          <p:nvPr/>
        </p:nvSpPr>
        <p:spPr>
          <a:xfrm>
            <a:off x="1496012" y="5612061"/>
            <a:ext cx="1803266" cy="72897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cs typeface="Calibri"/>
              </a:rPr>
              <a:t>NORFO</a:t>
            </a:r>
          </a:p>
        </p:txBody>
      </p:sp>
      <p:cxnSp>
        <p:nvCxnSpPr>
          <p:cNvPr id="4" name="Rett pilkobling 3">
            <a:extLst>
              <a:ext uri="{FF2B5EF4-FFF2-40B4-BE49-F238E27FC236}">
                <a16:creationId xmlns:a16="http://schemas.microsoft.com/office/drawing/2014/main" id="{0DC09C50-0FAE-4373-A385-68450EFBC122}"/>
              </a:ext>
            </a:extLst>
          </p:cNvPr>
          <p:cNvCxnSpPr/>
          <p:nvPr/>
        </p:nvCxnSpPr>
        <p:spPr>
          <a:xfrm flipV="1">
            <a:off x="79948" y="3786267"/>
            <a:ext cx="12169515" cy="34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l: høyre 12">
            <a:extLst>
              <a:ext uri="{FF2B5EF4-FFF2-40B4-BE49-F238E27FC236}">
                <a16:creationId xmlns:a16="http://schemas.microsoft.com/office/drawing/2014/main" id="{6D4CBA53-1168-4F11-B0DB-14DC3597AB00}"/>
              </a:ext>
            </a:extLst>
          </p:cNvPr>
          <p:cNvSpPr/>
          <p:nvPr/>
        </p:nvSpPr>
        <p:spPr>
          <a:xfrm rot="1200000">
            <a:off x="4280140" y="5140155"/>
            <a:ext cx="1240734" cy="197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Pil: venstre 13">
            <a:extLst>
              <a:ext uri="{FF2B5EF4-FFF2-40B4-BE49-F238E27FC236}">
                <a16:creationId xmlns:a16="http://schemas.microsoft.com/office/drawing/2014/main" id="{6E55478F-E1DE-4A3E-AA90-56ABC2101E73}"/>
              </a:ext>
            </a:extLst>
          </p:cNvPr>
          <p:cNvSpPr/>
          <p:nvPr/>
        </p:nvSpPr>
        <p:spPr>
          <a:xfrm rot="1440000">
            <a:off x="4183291" y="5495775"/>
            <a:ext cx="1290702" cy="20981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4261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Office-tema</vt:lpstr>
      <vt:lpstr>'EFFEKTIV  KLUBBADMINISTRASJON'  Ambisjonsnivå - høsten 2018</vt:lpstr>
      <vt:lpstr>'Confronting the brutal facts without assigning blame'  Fra boken 'From good to great' - Jim Collins et al</vt:lpstr>
      <vt:lpstr>Mye systemsvikt og lite personsvikt</vt:lpstr>
      <vt:lpstr>Don't find fault - find a remedy! Anybody can complain</vt:lpstr>
      <vt:lpstr>Tiltak i Distrikt 2310</vt:lpstr>
      <vt:lpstr>PowerPoint-presentasjon</vt:lpstr>
      <vt:lpstr>Tiltak i Distrikt 2310</vt:lpstr>
      <vt:lpstr>Tiltak i Distrikt 2310 (forts.)</vt:lpstr>
      <vt:lpstr>PowerPoint-presentasjon</vt:lpstr>
      <vt:lpstr>Målsetning for PE's aktiviteter før innsettelse i juni</vt:lpstr>
      <vt:lpstr>Guvernørens plikt ovenfor RI-styret</vt:lpstr>
      <vt:lpstr>Workshop in progress...</vt:lpstr>
      <vt:lpstr>Regionene velger 3 av 5 oppgaver for 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/>
  <cp:revision>678</cp:revision>
  <dcterms:created xsi:type="dcterms:W3CDTF">2012-08-10T12:39:23Z</dcterms:created>
  <dcterms:modified xsi:type="dcterms:W3CDTF">2019-03-16T11:19:34Z</dcterms:modified>
</cp:coreProperties>
</file>