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58" r:id="rId3"/>
    <p:sldId id="257" r:id="rId4"/>
    <p:sldId id="262" r:id="rId5"/>
    <p:sldId id="267" r:id="rId6"/>
    <p:sldId id="268" r:id="rId7"/>
    <p:sldId id="259" r:id="rId8"/>
    <p:sldId id="264" r:id="rId9"/>
    <p:sldId id="269" r:id="rId10"/>
    <p:sldId id="270" r:id="rId11"/>
    <p:sldId id="271" r:id="rId12"/>
    <p:sldId id="272" r:id="rId13"/>
    <p:sldId id="260" r:id="rId14"/>
    <p:sldId id="261" r:id="rId15"/>
    <p:sldId id="265" r:id="rId16"/>
    <p:sldId id="266" r:id="rId17"/>
    <p:sldId id="273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82375" autoAdjust="0"/>
  </p:normalViewPr>
  <p:slideViewPr>
    <p:cSldViewPr snapToGrid="0">
      <p:cViewPr varScale="1">
        <p:scale>
          <a:sx n="56" d="100"/>
          <a:sy n="56" d="100"/>
        </p:scale>
        <p:origin x="7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6285D-5C18-4A87-BAE6-A0481C8C5E23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A9BB3-180B-4F50-9AD1-785809F42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124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er tatt 10.09.2019 og viser daværende forsvarsminister Ine Marie Eriksen Søreide på besøk i Maridalen Rotaryklubb. Dette skjedde i min presidenttid og det er ekteparet Julie og Kristian Andresen-Tanem som flankerer statsråden mens jeg tar en selfie. Kristian var på den tiden medlem i klubben. Høsten 2015 var statsråden, som nå er utenriksminister, meget opptatt med tunge forsvarspolitiske spørsmål og vi var svært fornøyd med at hun faktisk prioriterte å komme til vårt møte for å holde et foredrag om sitt virke som forsvarsminister.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A9BB3-180B-4F50-9AD1-785809F425E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86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er tatt 10.09.2019 og viser daværende forsvarsminister Ine Marie Eriksen Søreide på besøk i Maridalen Rotaryklubb. Dette skjedde i min presidenttid og det er ekteparet Julie og Kristian Andresen-Tanem som flankerer statsråden mens jeg tar en selfie. Kristian var på den tiden medlem i klubben. Høsten 2015 var statsråden, som nå er utenriksminister, meget opptatt med tunge forsvarspolitiske spørsmål og vi var svært fornøyd med at hun faktisk prioriterte å komme til vårt møte for å holde et foredrag om sitt virke som forsvarsminister.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A9BB3-180B-4F50-9AD1-785809F425E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592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Lier Øst RK (og Lier RK) har i dag sitt møtelokale på Heg Gjestgiveri på Lier Bygdetun. Bygdetunet ligger ved Paradisbakkene som er en del av den gamle kongeveien fra Kongsberg til Christiania, anlagt i 1660-årene.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Heg Gjestgiveri har en historie fra 1706, og nåværende bygning er fra </a:t>
            </a:r>
            <a:r>
              <a:rPr lang="nb-NO" dirty="0" err="1"/>
              <a:t>ca</a:t>
            </a:r>
            <a:r>
              <a:rPr lang="nb-NO" dirty="0"/>
              <a:t> 1800-tallet . Den er et </a:t>
            </a:r>
            <a:r>
              <a:rPr lang="nb-NO" dirty="0" err="1"/>
              <a:t>midtgangshus</a:t>
            </a:r>
            <a:r>
              <a:rPr lang="nb-NO" dirty="0"/>
              <a:t> med svai tak og består av to fulle etasjer, hver del på 150 kvadratmeter. Huset er knyttet til flere begivenheter i kommunens historie:</a:t>
            </a:r>
          </a:p>
          <a:p>
            <a:endParaRPr lang="nb-NO" dirty="0"/>
          </a:p>
          <a:p>
            <a:r>
              <a:rPr lang="nb-NO" dirty="0"/>
              <a:t>Oberst Hans Chr. Hegs fødested den 21. desember 1829. Heg var en viktig aktør i USA under borgerkrigen der. Lier kommune ble etablert i gjestgiveriets sal 9.i oktober 1837 med valg på formannskap og representantskap (senere betegnet som herredsstyre).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Lier Øst RK sammen med Lier RK har vært engasjert i både finansiering, oppføring og vedlikehold av bygningen. Lier Øst RK har bl.a. pusset opp og malt bygget utvendig gjennom en fireårsperiode – 2015-2018.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8A9BB3-180B-4F50-9AD1-785809F425E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646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280E20-962D-42B8-86B3-915D5BB76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0C8A20A-026F-4744-A621-E4A2F3FD1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829FC9-D1B9-46FC-B21B-9156FCFE5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B408-169D-4527-BE9A-EA37DF5EEE31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954E8C-9A65-44B8-9324-A19EFBF58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6FBB36-8A00-4D45-84AE-96999123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EBA8-3B16-4D38-A28D-A40CE9387B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86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9A1C32-973E-4247-A350-457AEF8D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3CB16EC-9EB9-4E60-9649-EB552DA0A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0E44B8-A954-4763-AB53-B7414EC8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B408-169D-4527-BE9A-EA37DF5EEE31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4B87C54-57A8-41EE-963F-6C2C55BB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009D08D-0113-4541-8D4A-C9AAFD8B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EBA8-3B16-4D38-A28D-A40CE9387B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056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67418FD-729C-4787-B623-DC1ACEB7E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405F5E0-8053-47D4-9596-AD609653A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2B1401-1059-4729-85FF-4B09B0226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B408-169D-4527-BE9A-EA37DF5EEE31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BE2F65-AE48-4CFB-9A8B-5164684B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C8F26C-1458-4568-8E54-ABBBA1F8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EBA8-3B16-4D38-A28D-A40CE9387B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5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6ABEF1-80D2-4F6E-BD2B-9F9FF1CB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70539C-21A0-4BCE-8527-F9A042CF4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CF2599-0A0D-48BD-BF48-D6FEC7D4D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B408-169D-4527-BE9A-EA37DF5EEE31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7B539B-8B03-497D-9A7F-74CD76F5A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A0BC59-170E-4B40-A7D0-AE2985F9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EBA8-3B16-4D38-A28D-A40CE9387B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08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D976AF-6093-44D1-97E7-E9553B75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D52F5D-1063-4AF6-A8EB-98A125700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D1900A-1C8F-460B-9781-BFDDE605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B408-169D-4527-BE9A-EA37DF5EEE31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0D4B7B-493E-4586-9C79-F402CE33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E46187A-622B-4F1F-9027-E37A28E7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EBA8-3B16-4D38-A28D-A40CE9387B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376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C105B7-BA66-4673-86C0-4EA5F729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227565-903E-47CD-86C7-EA3A10798C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16B9E17-D445-45C0-80A7-AC5819F80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1E843EB-2032-4EE5-9F82-6EB3A458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B408-169D-4527-BE9A-EA37DF5EEE31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8BCD4A4-EB94-4559-AA8D-F52A8BB7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63A26E4-8409-4B40-93B2-F5EE250B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EBA8-3B16-4D38-A28D-A40CE9387B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6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BD7802-92D2-41FA-91DB-1BD218C4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0E4024-625D-455B-BC2C-00C25AEB1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7280023-CB5B-4810-831B-0724D1B8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7784F45-BB3D-454F-8DCE-AEA174573B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B176409-DAAC-4BC9-BEAC-E0CF02166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E6EAF8-A5A7-41CF-A650-205CB917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B408-169D-4527-BE9A-EA37DF5EEE31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7319049-58E9-4FB9-81F6-EB92AAD14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19D6A05-C8D7-4755-B5A5-02D78B6F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EBA8-3B16-4D38-A28D-A40CE9387B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50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822D6E-B4A5-43AE-A7DC-5FD3953D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A5AF53E-1718-4350-BC94-7257CF5F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B408-169D-4527-BE9A-EA37DF5EEE31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A799C7-E686-4B0B-BB20-8CC60942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C49BFDD-1D0E-4553-A488-B1E8E5EB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EBA8-3B16-4D38-A28D-A40CE9387B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87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CDC1A6A-A082-4E5B-B7DD-D7C53095A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B408-169D-4527-BE9A-EA37DF5EEE31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5BB0897-DB53-471B-A416-4F01C8DE4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8C42538-8086-4F40-9492-F3DF6F2B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EBA8-3B16-4D38-A28D-A40CE9387B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631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6C3E03-84B4-44D6-8356-DCE9752A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4326C1-A849-40A1-A851-DAC7D233F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95C2BAC-71BA-4676-9206-7E2D9D33B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FBEB25-0591-4B8B-B3E6-F3A31B8D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B408-169D-4527-BE9A-EA37DF5EEE31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F1BCBCD-AFF3-4B4C-A989-B60297BD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CF2EC5E-B6F6-4A57-B439-78241BDD1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EBA8-3B16-4D38-A28D-A40CE9387B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83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525E19-D570-48FB-9FF0-8C1CD240D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88D8393-C077-41F6-BB50-5D6A15A17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EAC3563-F7D5-4408-9EA5-06D79153A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6C6B95-AC70-4CF1-9F98-C7307B81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B408-169D-4527-BE9A-EA37DF5EEE31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FA58CF3-EF65-497C-971D-FFA05704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3F9E5FF-8F9D-4E6A-ADE3-E6FFAE3F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EBA8-3B16-4D38-A28D-A40CE9387B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64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235AFE9-07AF-461D-9533-93CD4529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BD0BA1-0B08-4324-BD96-57146EA1F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0F0EFA-BA70-4CEA-9483-FAF62AEDB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CB408-169D-4527-BE9A-EA37DF5EEE31}" type="datetimeFigureOut">
              <a:rPr lang="nb-NO" smtClean="0"/>
              <a:t>16.03.2019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D53EB6A-5477-4B26-8BD5-04FDEA848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61D7A0-B962-4690-8E34-027C16467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5EBA8-3B16-4D38-A28D-A40CE9387B4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3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858B6FB-D522-4525-B8A6-F497784D1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60" y="25002"/>
            <a:ext cx="12226660" cy="614389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53D2AD42-8B57-4ACA-B932-473B48C9E629}"/>
              </a:ext>
            </a:extLst>
          </p:cNvPr>
          <p:cNvSpPr txBox="1"/>
          <p:nvPr/>
        </p:nvSpPr>
        <p:spPr>
          <a:xfrm>
            <a:off x="0" y="6148011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300" dirty="0">
                <a:solidFill>
                  <a:srgbClr val="002060"/>
                </a:solidFill>
                <a:latin typeface="Arial Narrow" panose="020B0606020202030204" pitchFamily="34" charset="0"/>
              </a:rPr>
              <a:t>Nordberg Rotaryklubb hjelper en fotballglad, men fattigslig landsby i Brasil </a:t>
            </a:r>
          </a:p>
          <a:p>
            <a:pPr algn="ctr"/>
            <a:r>
              <a:rPr lang="nb-NO" sz="2300" dirty="0">
                <a:solidFill>
                  <a:srgbClr val="002060"/>
                </a:solidFill>
                <a:latin typeface="Arial Narrow" panose="020B0606020202030204" pitchFamily="34" charset="0"/>
              </a:rPr>
              <a:t>med å etablere infrastruktur for vannforsyning i landsbyen. </a:t>
            </a:r>
          </a:p>
        </p:txBody>
      </p:sp>
    </p:spTree>
    <p:extLst>
      <p:ext uri="{BB962C8B-B14F-4D97-AF65-F5344CB8AC3E}">
        <p14:creationId xmlns:p14="http://schemas.microsoft.com/office/powerpoint/2010/main" val="198063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4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9D4C6B5C-D113-4697-A868-EDFEF6B03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4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401405B-2481-43E8-8CC9-B9A491CAC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55" y="0"/>
            <a:ext cx="7019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0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A05F9D4-6525-4E68-912F-4D4DDE1CF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34B506F7-1176-4C9E-9479-AB0F8F221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33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0FC70A9B-8C5D-4F6F-99B2-26047C5C707A}"/>
              </a:ext>
            </a:extLst>
          </p:cNvPr>
          <p:cNvSpPr txBox="1"/>
          <p:nvPr/>
        </p:nvSpPr>
        <p:spPr>
          <a:xfrm>
            <a:off x="172528" y="5607170"/>
            <a:ext cx="592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Oslo Vest Rotaryklubb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030D658-4571-4275-8176-6DAD4CA0B99B}"/>
              </a:ext>
            </a:extLst>
          </p:cNvPr>
          <p:cNvSpPr txBox="1"/>
          <p:nvPr/>
        </p:nvSpPr>
        <p:spPr>
          <a:xfrm>
            <a:off x="7211684" y="-172528"/>
            <a:ext cx="5503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Opptak av nytt medlem, </a:t>
            </a:r>
          </a:p>
          <a:p>
            <a:r>
              <a:rPr lang="nb-NO" sz="4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Percy</a:t>
            </a:r>
            <a:r>
              <a:rPr lang="nb-NO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 fra Nairobi, Kenya</a:t>
            </a:r>
          </a:p>
        </p:txBody>
      </p:sp>
    </p:spTree>
    <p:extLst>
      <p:ext uri="{BB962C8B-B14F-4D97-AF65-F5344CB8AC3E}">
        <p14:creationId xmlns:p14="http://schemas.microsoft.com/office/powerpoint/2010/main" val="174401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B964932-357A-4F93-94EE-A0BBF57FD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97" y="0"/>
            <a:ext cx="12222593" cy="424735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D6241DC-0F7E-4863-81CB-969B243F6C7D}"/>
              </a:ext>
            </a:extLst>
          </p:cNvPr>
          <p:cNvSpPr txBox="1"/>
          <p:nvPr/>
        </p:nvSpPr>
        <p:spPr>
          <a:xfrm>
            <a:off x="145143" y="4247351"/>
            <a:ext cx="11945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rgbClr val="002060"/>
                </a:solidFill>
                <a:latin typeface="Arial Narrow" panose="020B0606020202030204" pitchFamily="34" charset="0"/>
              </a:rPr>
              <a:t>På møtet 6. februar ble, Percy fra Nairobi, Kenya tatt opp som nytt medlem. Hun ble interessert i Rotary da Oslo Vest Rotaryklubb sto på stand i Bogstadveien. </a:t>
            </a:r>
          </a:p>
        </p:txBody>
      </p:sp>
    </p:spTree>
    <p:extLst>
      <p:ext uri="{BB962C8B-B14F-4D97-AF65-F5344CB8AC3E}">
        <p14:creationId xmlns:p14="http://schemas.microsoft.com/office/powerpoint/2010/main" val="383898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776CF0AA-0899-46A4-9AE9-8133CEEE6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37BFDF2-7FF3-4747-BE3E-31C71F9F8474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Nordberg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Rotaryklubb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Vannprosjekt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Brasil</a:t>
            </a:r>
            <a:endParaRPr lang="en-US" sz="36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51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8241661-55AA-4336-B303-879E04677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480060"/>
            <a:ext cx="10905066" cy="378951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B7109991-B7DC-44EB-80BD-BFE4C882DFD4}"/>
              </a:ext>
            </a:extLst>
          </p:cNvPr>
          <p:cNvSpPr txBox="1"/>
          <p:nvPr/>
        </p:nvSpPr>
        <p:spPr>
          <a:xfrm>
            <a:off x="776377" y="4485736"/>
            <a:ext cx="1062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solidFill>
                  <a:srgbClr val="002060"/>
                </a:solidFill>
                <a:latin typeface="Arial Narrow" panose="020B0606020202030204" pitchFamily="34" charset="0"/>
              </a:rPr>
              <a:t>Nordberg Rotaryklubb – vannprosjekt i Brasil</a:t>
            </a:r>
          </a:p>
        </p:txBody>
      </p:sp>
    </p:spTree>
    <p:extLst>
      <p:ext uri="{BB962C8B-B14F-4D97-AF65-F5344CB8AC3E}">
        <p14:creationId xmlns:p14="http://schemas.microsoft.com/office/powerpoint/2010/main" val="111383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BCB650-E893-4B7A-8A25-65AEC6E6A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70C0"/>
                </a:solidFill>
              </a:rPr>
              <a:t>Premieoversikt: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E552EF-EC98-4B22-94BB-C85279E02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latin typeface="Arial Narrow" panose="020B0606020202030204" pitchFamily="34" charset="0"/>
              </a:rPr>
              <a:t>	</a:t>
            </a:r>
            <a:r>
              <a:rPr lang="nb-NO" b="1" dirty="0">
                <a:solidFill>
                  <a:srgbClr val="0070C0"/>
                </a:solidFill>
                <a:latin typeface="Arial Narrow" panose="020B0606020202030204" pitchFamily="34" charset="0"/>
              </a:rPr>
              <a:t>1. Premie		kr 500,-</a:t>
            </a:r>
          </a:p>
          <a:p>
            <a:pPr marL="0" indent="0">
              <a:buNone/>
            </a:pPr>
            <a:r>
              <a:rPr lang="nb-NO" b="1" dirty="0">
                <a:solidFill>
                  <a:srgbClr val="0070C0"/>
                </a:solidFill>
                <a:latin typeface="Arial Narrow" panose="020B0606020202030204" pitchFamily="34" charset="0"/>
              </a:rPr>
              <a:t>	2. Premie		kr 300,-  </a:t>
            </a:r>
          </a:p>
          <a:p>
            <a:pPr marL="0" indent="0">
              <a:buNone/>
            </a:pPr>
            <a:r>
              <a:rPr lang="nb-NO" b="1" dirty="0">
                <a:solidFill>
                  <a:srgbClr val="0070C0"/>
                </a:solidFill>
                <a:latin typeface="Arial Narrow" panose="020B0606020202030204" pitchFamily="34" charset="0"/>
              </a:rPr>
              <a:t>	3. Premie		kr 200,- </a:t>
            </a:r>
          </a:p>
          <a:p>
            <a:endParaRPr lang="nb-NO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0070C0"/>
                </a:solidFill>
                <a:latin typeface="Arial Narrow" panose="020B0606020202030204" pitchFamily="34" charset="0"/>
              </a:rPr>
              <a:t>	4. til 8. Premie	kr 100,- </a:t>
            </a:r>
          </a:p>
          <a:p>
            <a:pPr marL="0" indent="0">
              <a:buNone/>
            </a:pPr>
            <a:endParaRPr lang="nb-NO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0" indent="0" algn="r">
              <a:buNone/>
            </a:pPr>
            <a:r>
              <a:rPr lang="nb-NO" b="1" dirty="0">
                <a:solidFill>
                  <a:srgbClr val="0070C0"/>
                </a:solidFill>
                <a:latin typeface="Arial Narrow" panose="020B0606020202030204" pitchFamily="34" charset="0"/>
              </a:rPr>
              <a:t>Til inntekt for End Polio </a:t>
            </a:r>
            <a:r>
              <a:rPr lang="nb-NO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Now</a:t>
            </a:r>
            <a:r>
              <a:rPr lang="nb-NO" b="1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nb-NO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1DFE8F3-5851-40B2-ACDC-8D3118D40B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" r="1164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1255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>
            <a:extLst>
              <a:ext uri="{FF2B5EF4-FFF2-40B4-BE49-F238E27FC236}">
                <a16:creationId xmlns:a16="http://schemas.microsoft.com/office/drawing/2014/main" id="{75B0E332-6935-4463-997E-B735DD8B7B2E}"/>
              </a:ext>
            </a:extLst>
          </p:cNvPr>
          <p:cNvSpPr txBox="1"/>
          <p:nvPr/>
        </p:nvSpPr>
        <p:spPr>
          <a:xfrm>
            <a:off x="182880" y="4459458"/>
            <a:ext cx="11718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b="1" dirty="0">
                <a:solidFill>
                  <a:srgbClr val="002060"/>
                </a:solidFill>
                <a:latin typeface="Arial Narrow" panose="020B0606020202030204" pitchFamily="34" charset="0"/>
              </a:rPr>
              <a:t>Nordberg Rotaryklubb</a:t>
            </a:r>
            <a:r>
              <a:rPr lang="nb-NO" sz="4800" dirty="0">
                <a:solidFill>
                  <a:srgbClr val="002060"/>
                </a:solidFill>
                <a:latin typeface="Arial Narrow" panose="020B0606020202030204" pitchFamily="34" charset="0"/>
              </a:rPr>
              <a:t> hjelper en fotballglad, men fattigslig landsby i Brasil med å etablere infrastruktur for vannforsyning i landsbyen. </a:t>
            </a:r>
          </a:p>
          <a:p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8D1FA24-5B0C-4E59-A46B-F0D1D5CBE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8" cy="424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4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3212942-4BF6-4346-BF1A-9450C3AF2D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kstSylinder 6">
            <a:extLst>
              <a:ext uri="{FF2B5EF4-FFF2-40B4-BE49-F238E27FC236}">
                <a16:creationId xmlns:a16="http://schemas.microsoft.com/office/drawing/2014/main" id="{9C9DD8C0-4C8C-441B-92C1-95DB2897E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371" y="126609"/>
            <a:ext cx="47026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r>
              <a:rPr lang="nb-NO" altLang="nb-NO" b="1" dirty="0">
                <a:solidFill>
                  <a:schemeClr val="bg1"/>
                </a:solidFill>
              </a:rPr>
              <a:t>Oslo Vest Rotaryklubb og </a:t>
            </a:r>
          </a:p>
          <a:p>
            <a:r>
              <a:rPr lang="nb-NO" altLang="nb-NO" b="1" dirty="0">
                <a:solidFill>
                  <a:schemeClr val="bg1"/>
                </a:solidFill>
              </a:rPr>
              <a:t>Oslo International RK         </a:t>
            </a:r>
          </a:p>
          <a:p>
            <a:r>
              <a:rPr lang="nb-NO" altLang="nb-NO" b="1" dirty="0">
                <a:solidFill>
                  <a:schemeClr val="bg1"/>
                </a:solidFill>
              </a:rPr>
              <a:t>Markedsdagen i Bogstadveien    8. september 2018</a:t>
            </a:r>
          </a:p>
        </p:txBody>
      </p:sp>
      <p:sp>
        <p:nvSpPr>
          <p:cNvPr id="5" name="TekstSylinder 7">
            <a:extLst>
              <a:ext uri="{FF2B5EF4-FFF2-40B4-BE49-F238E27FC236}">
                <a16:creationId xmlns:a16="http://schemas.microsoft.com/office/drawing/2014/main" id="{5EF12FC4-1A72-47E7-BD84-9FE403A7D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69" y="5811159"/>
            <a:ext cx="73152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r>
              <a:rPr lang="nb-NO" altLang="nb-NO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nb-NO" altLang="nb-NO" sz="4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Inspiration</a:t>
            </a:r>
            <a:r>
              <a:rPr lang="nb-NO" altLang="nb-NO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 fosters </a:t>
            </a:r>
            <a:r>
              <a:rPr lang="nb-NO" altLang="nb-NO" sz="4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interaction</a:t>
            </a:r>
            <a:r>
              <a:rPr lang="nb-NO" altLang="nb-NO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253491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9AC9A4C-0836-4680-9082-39A1ABEB8638}"/>
              </a:ext>
            </a:extLst>
          </p:cNvPr>
          <p:cNvSpPr txBox="1"/>
          <p:nvPr/>
        </p:nvSpPr>
        <p:spPr>
          <a:xfrm>
            <a:off x="8337141" y="725880"/>
            <a:ext cx="337784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rgbClr val="002060"/>
                </a:solidFill>
              </a:rPr>
              <a:t>«</a:t>
            </a:r>
            <a:r>
              <a:rPr lang="nb-NO" sz="3600" b="1" dirty="0" err="1">
                <a:solidFill>
                  <a:srgbClr val="002060"/>
                </a:solidFill>
              </a:rPr>
              <a:t>Inspiration</a:t>
            </a:r>
            <a:r>
              <a:rPr lang="nb-NO" sz="3600" b="1" dirty="0">
                <a:solidFill>
                  <a:srgbClr val="002060"/>
                </a:solidFill>
              </a:rPr>
              <a:t> fosters </a:t>
            </a:r>
            <a:r>
              <a:rPr lang="nb-NO" sz="3600" b="1" dirty="0" err="1">
                <a:solidFill>
                  <a:srgbClr val="002060"/>
                </a:solidFill>
              </a:rPr>
              <a:t>Interaction</a:t>
            </a:r>
            <a:r>
              <a:rPr lang="nb-NO" sz="3600" b="1" dirty="0">
                <a:solidFill>
                  <a:srgbClr val="002060"/>
                </a:solidFill>
              </a:rPr>
              <a:t>», </a:t>
            </a:r>
          </a:p>
          <a:p>
            <a:r>
              <a:rPr lang="nb-NO" sz="3600" dirty="0">
                <a:solidFill>
                  <a:srgbClr val="002060"/>
                </a:solidFill>
              </a:rPr>
              <a:t>en promotering </a:t>
            </a:r>
          </a:p>
          <a:p>
            <a:r>
              <a:rPr lang="nb-NO" sz="3600" dirty="0">
                <a:solidFill>
                  <a:srgbClr val="002060"/>
                </a:solidFill>
              </a:rPr>
              <a:t>av Rotary i Bogstadveien på Markedsdagen 8.9.2018.</a:t>
            </a:r>
          </a:p>
          <a:p>
            <a:endParaRPr lang="nb-NO" dirty="0"/>
          </a:p>
          <a:p>
            <a:r>
              <a:rPr lang="nb-NO" dirty="0" err="1">
                <a:solidFill>
                  <a:srgbClr val="002060"/>
                </a:solidFill>
              </a:rPr>
              <a:t>Ref</a:t>
            </a:r>
            <a:r>
              <a:rPr lang="nb-NO" dirty="0">
                <a:solidFill>
                  <a:srgbClr val="002060"/>
                </a:solidFill>
              </a:rPr>
              <a:t>: Rotary Norden nr. 6- 2018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2B60911-209C-4F17-B4D4-2ACEB4E1F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2" y="480060"/>
            <a:ext cx="7647029" cy="573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0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853B038F-50ED-4459-9C05-0E5399A86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5" b="64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8071E6C-156E-4885-BBF8-2CE7C4B810D6}"/>
              </a:ext>
            </a:extLst>
          </p:cNvPr>
          <p:cNvSpPr txBox="1"/>
          <p:nvPr/>
        </p:nvSpPr>
        <p:spPr>
          <a:xfrm>
            <a:off x="224287" y="6021237"/>
            <a:ext cx="450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Nesbyen Rotaryklubb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CB6172E-2264-4A53-8D12-532B2FD3E8A6}"/>
              </a:ext>
            </a:extLst>
          </p:cNvPr>
          <p:cNvSpPr txBox="1"/>
          <p:nvPr/>
        </p:nvSpPr>
        <p:spPr>
          <a:xfrm>
            <a:off x="7010400" y="189782"/>
            <a:ext cx="4928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Rotary stiller til innsats </a:t>
            </a:r>
          </a:p>
          <a:p>
            <a:r>
              <a:rPr lang="nb-NO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Frelsesarmeen </a:t>
            </a:r>
            <a:r>
              <a:rPr lang="nb-NO" sz="4000" b="1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921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B554A57-EB70-41A8-B5B0-7270DB4E919A}"/>
              </a:ext>
            </a:extLst>
          </p:cNvPr>
          <p:cNvSpPr txBox="1"/>
          <p:nvPr/>
        </p:nvSpPr>
        <p:spPr>
          <a:xfrm>
            <a:off x="8507161" y="1682996"/>
            <a:ext cx="30885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Stor innsats fra medlemmene i Nesbyen Rotaryklubb som rullerte som vakt ved Frelsesarmeens julegryte.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621E65D-90DC-44DF-8C7A-0977527DA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8" y="480060"/>
            <a:ext cx="7863840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1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99119C-0E0F-4BEF-8880-FE7BAFEF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2BF5423-A674-43DC-B39D-AFF24B6B3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594CEBC-7F88-4C24-BFBD-2328AC45B8C0}"/>
              </a:ext>
            </a:extLst>
          </p:cNvPr>
          <p:cNvSpPr txBox="1"/>
          <p:nvPr/>
        </p:nvSpPr>
        <p:spPr>
          <a:xfrm>
            <a:off x="2447779" y="5275384"/>
            <a:ext cx="679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600" dirty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</a:rPr>
              <a:t>Together we connect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3E1F240-5662-4577-9A59-DB6F08FF3E24}"/>
              </a:ext>
            </a:extLst>
          </p:cNvPr>
          <p:cNvSpPr txBox="1"/>
          <p:nvPr/>
        </p:nvSpPr>
        <p:spPr>
          <a:xfrm>
            <a:off x="478302" y="4768948"/>
            <a:ext cx="1969477" cy="172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1C97B6D-6416-488C-A9DD-C375A6D1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4" y="4954294"/>
            <a:ext cx="1721144" cy="172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1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6B80ABF-D317-4FAA-B2A4-7309FD696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480060"/>
            <a:ext cx="11289576" cy="392312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938BC5F-31DE-42B3-9B64-0133D8E09EB9}"/>
              </a:ext>
            </a:extLst>
          </p:cNvPr>
          <p:cNvSpPr txBox="1"/>
          <p:nvPr/>
        </p:nvSpPr>
        <p:spPr>
          <a:xfrm>
            <a:off x="477012" y="4458551"/>
            <a:ext cx="11237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002060"/>
                </a:solidFill>
                <a:latin typeface="Arial Narrow" panose="020B0606020202030204" pitchFamily="34" charset="0"/>
              </a:rPr>
              <a:t>Forsvarsminister Ine Marie Eriksen Søreide på besøk i Maridalen Rotaryklubb 10. september 2015. </a:t>
            </a:r>
          </a:p>
        </p:txBody>
      </p:sp>
    </p:spTree>
    <p:extLst>
      <p:ext uri="{BB962C8B-B14F-4D97-AF65-F5344CB8AC3E}">
        <p14:creationId xmlns:p14="http://schemas.microsoft.com/office/powerpoint/2010/main" val="258006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DCD29D-BA8F-4909-A3AF-B04C7A869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1" y="564983"/>
            <a:ext cx="3426205" cy="557106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E7813B9-3A3F-433C-8B13-0A5373806B40}"/>
              </a:ext>
            </a:extLst>
          </p:cNvPr>
          <p:cNvSpPr txBox="1"/>
          <p:nvPr/>
        </p:nvSpPr>
        <p:spPr>
          <a:xfrm>
            <a:off x="4421435" y="819054"/>
            <a:ext cx="712546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900" b="1" dirty="0">
                <a:latin typeface="Arial Narrow" panose="020B0606020202030204" pitchFamily="34" charset="0"/>
              </a:rPr>
              <a:t>Lier Øst RK </a:t>
            </a:r>
            <a:r>
              <a:rPr lang="nb-NO" sz="1900" dirty="0">
                <a:latin typeface="Arial Narrow" panose="020B0606020202030204" pitchFamily="34" charset="0"/>
              </a:rPr>
              <a:t>(og </a:t>
            </a:r>
            <a:r>
              <a:rPr lang="nb-NO" sz="1900" b="1" dirty="0">
                <a:latin typeface="Arial Narrow" panose="020B0606020202030204" pitchFamily="34" charset="0"/>
              </a:rPr>
              <a:t>Lier RK</a:t>
            </a:r>
            <a:r>
              <a:rPr lang="nb-NO" sz="1900" dirty="0">
                <a:latin typeface="Arial Narrow" panose="020B0606020202030204" pitchFamily="34" charset="0"/>
              </a:rPr>
              <a:t>) har i dag sitt møtelokale på Heg Gjestgiveri på Lier Bygdetun. Bygdetunet ligger ved Paradisbakkene som er en del av den gamle kongeveien fra Kongsberg til Christiania, anlagt i 1660-årene.</a:t>
            </a:r>
          </a:p>
          <a:p>
            <a:r>
              <a:rPr lang="nb-NO" sz="1900" dirty="0">
                <a:latin typeface="Arial Narrow" panose="020B0606020202030204" pitchFamily="34" charset="0"/>
              </a:rPr>
              <a:t> </a:t>
            </a:r>
          </a:p>
          <a:p>
            <a:r>
              <a:rPr lang="nb-NO" sz="1900" dirty="0">
                <a:latin typeface="Arial Narrow" panose="020B0606020202030204" pitchFamily="34" charset="0"/>
              </a:rPr>
              <a:t>Heg Gjestgiveri har en historie fra 1706, og nåværende bygning er fra </a:t>
            </a:r>
            <a:r>
              <a:rPr lang="nb-NO" sz="1900" dirty="0" err="1">
                <a:latin typeface="Arial Narrow" panose="020B0606020202030204" pitchFamily="34" charset="0"/>
              </a:rPr>
              <a:t>ca</a:t>
            </a:r>
            <a:r>
              <a:rPr lang="nb-NO" sz="1900" dirty="0">
                <a:latin typeface="Arial Narrow" panose="020B0606020202030204" pitchFamily="34" charset="0"/>
              </a:rPr>
              <a:t> 1800-tallet . Den er et </a:t>
            </a:r>
            <a:r>
              <a:rPr lang="nb-NO" sz="1900" dirty="0" err="1">
                <a:latin typeface="Arial Narrow" panose="020B0606020202030204" pitchFamily="34" charset="0"/>
              </a:rPr>
              <a:t>midtgangshus</a:t>
            </a:r>
            <a:r>
              <a:rPr lang="nb-NO" sz="1900" dirty="0">
                <a:latin typeface="Arial Narrow" panose="020B0606020202030204" pitchFamily="34" charset="0"/>
              </a:rPr>
              <a:t> med svai tak og består av to fulle etasjer, hver del på 150 kvadratmeter. Huset er knyttet til flere begivenheter i kommunens historie:</a:t>
            </a:r>
          </a:p>
          <a:p>
            <a:endParaRPr lang="nb-NO" sz="1900" dirty="0">
              <a:latin typeface="Arial Narrow" panose="020B0606020202030204" pitchFamily="34" charset="0"/>
            </a:endParaRPr>
          </a:p>
          <a:p>
            <a:r>
              <a:rPr lang="nb-NO" sz="1900" dirty="0">
                <a:latin typeface="Arial Narrow" panose="020B0606020202030204" pitchFamily="34" charset="0"/>
              </a:rPr>
              <a:t>Oberst Hans Chr. Hegs fødested den 21. desember 1829. Heg var en viktig aktør i USA under borgerkrigen der. Lier kommune ble etablert i gjestgiveriets sal 9.i oktober 1837 med valg på formannskap og representantskap (senere betegnet som herredsstyre).</a:t>
            </a:r>
          </a:p>
          <a:p>
            <a:r>
              <a:rPr lang="nb-NO" sz="1900" dirty="0">
                <a:latin typeface="Arial Narrow" panose="020B0606020202030204" pitchFamily="34" charset="0"/>
              </a:rPr>
              <a:t> </a:t>
            </a:r>
          </a:p>
          <a:p>
            <a:r>
              <a:rPr lang="nb-NO" sz="1900" dirty="0">
                <a:latin typeface="Arial Narrow" panose="020B0606020202030204" pitchFamily="34" charset="0"/>
              </a:rPr>
              <a:t>Lier Øst RK sammen med Lier RK har vært engasjert i både finansiering, oppføring og vedlikehold av bygningen. Lier Øst RK har bl.a. pusset opp og malt bygget utvendig gjennom en fireårsperiode – 2015-2018.</a:t>
            </a:r>
          </a:p>
        </p:txBody>
      </p:sp>
    </p:spTree>
    <p:extLst>
      <p:ext uri="{BB962C8B-B14F-4D97-AF65-F5344CB8AC3E}">
        <p14:creationId xmlns:p14="http://schemas.microsoft.com/office/powerpoint/2010/main" val="5980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:wipe/>
      </p:transition>
    </mc:Choice>
    <mc:Fallback>
      <p:transition spd="slow" advClick="0" advTm="5000">
        <p:wip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450</Words>
  <Application>Microsoft Office PowerPoint</Application>
  <PresentationFormat>Widescreen</PresentationFormat>
  <Paragraphs>51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ヒラギノ角ゴ Pro W3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Premieoversikt: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Irmelin M Kårbø</dc:creator>
  <cp:lastModifiedBy>Roetting, John Inge</cp:lastModifiedBy>
  <cp:revision>4</cp:revision>
  <dcterms:created xsi:type="dcterms:W3CDTF">2019-03-14T16:57:29Z</dcterms:created>
  <dcterms:modified xsi:type="dcterms:W3CDTF">2019-03-16T00:27:34Z</dcterms:modified>
</cp:coreProperties>
</file>