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8" r:id="rId3"/>
    <p:sldId id="258" r:id="rId4"/>
    <p:sldId id="269" r:id="rId5"/>
    <p:sldId id="259" r:id="rId6"/>
    <p:sldId id="260" r:id="rId7"/>
    <p:sldId id="267" r:id="rId8"/>
    <p:sldId id="261" r:id="rId9"/>
    <p:sldId id="270" r:id="rId10"/>
    <p:sldId id="271" r:id="rId11"/>
    <p:sldId id="272" r:id="rId12"/>
    <p:sldId id="273" r:id="rId13"/>
    <p:sldId id="274" r:id="rId14"/>
    <p:sldId id="283" r:id="rId15"/>
    <p:sldId id="262" r:id="rId16"/>
    <p:sldId id="263" r:id="rId17"/>
    <p:sldId id="264" r:id="rId18"/>
    <p:sldId id="265" r:id="rId19"/>
    <p:sldId id="279" r:id="rId20"/>
    <p:sldId id="281" r:id="rId21"/>
    <p:sldId id="282" r:id="rId22"/>
    <p:sldId id="266" r:id="rId23"/>
    <p:sldId id="278" r:id="rId24"/>
    <p:sldId id="280" r:id="rId25"/>
    <p:sldId id="276"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621"/>
    <a:srgbClr val="006AB6"/>
    <a:srgbClr val="FFFFFF"/>
    <a:srgbClr val="0075BE"/>
    <a:srgbClr val="D51A69"/>
    <a:srgbClr val="F7A81B"/>
    <a:srgbClr val="00A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9778" autoAdjust="0"/>
  </p:normalViewPr>
  <p:slideViewPr>
    <p:cSldViewPr snapToGrid="0">
      <p:cViewPr varScale="1">
        <p:scale>
          <a:sx n="54" d="100"/>
          <a:sy n="54" d="100"/>
        </p:scale>
        <p:origin x="11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er Kollen" userId="120a5d04490bf7bf" providerId="LiveId" clId="{E7935CB1-F6E0-428A-A607-0C055134ECE9}"/>
    <pc:docChg chg="modSld">
      <pc:chgData name="Aleksander Kollen" userId="120a5d04490bf7bf" providerId="LiveId" clId="{E7935CB1-F6E0-428A-A607-0C055134ECE9}" dt="2019-03-15T11:26:47.685" v="129" actId="20577"/>
      <pc:docMkLst>
        <pc:docMk/>
      </pc:docMkLst>
      <pc:sldChg chg="modNotesTx">
        <pc:chgData name="Aleksander Kollen" userId="120a5d04490bf7bf" providerId="LiveId" clId="{E7935CB1-F6E0-428A-A607-0C055134ECE9}" dt="2019-03-15T11:26:47.685" v="129" actId="20577"/>
        <pc:sldMkLst>
          <pc:docMk/>
          <pc:sldMk cId="37473717" sldId="262"/>
        </pc:sldMkLst>
      </pc:sldChg>
      <pc:sldChg chg="modNotesTx">
        <pc:chgData name="Aleksander Kollen" userId="120a5d04490bf7bf" providerId="LiveId" clId="{E7935CB1-F6E0-428A-A607-0C055134ECE9}" dt="2019-03-15T11:25:57.920" v="26" actId="20577"/>
        <pc:sldMkLst>
          <pc:docMk/>
          <pc:sldMk cId="4294843278" sldId="263"/>
        </pc:sldMkLst>
      </pc:sldChg>
      <pc:sldChg chg="modNotesTx">
        <pc:chgData name="Aleksander Kollen" userId="120a5d04490bf7bf" providerId="LiveId" clId="{E7935CB1-F6E0-428A-A607-0C055134ECE9}" dt="2019-03-15T11:26:21.707" v="79" actId="20577"/>
        <pc:sldMkLst>
          <pc:docMk/>
          <pc:sldMk cId="336086585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5A78F-9C0A-48F2-A238-44FEDEF82430}" type="datetimeFigureOut">
              <a:rPr lang="nb-NO" smtClean="0"/>
              <a:t>16.03.2019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65955-64B0-4C5D-BE66-CEB5079E64DF}" type="slidenum">
              <a:rPr lang="nb-NO" smtClean="0"/>
              <a:t>‹#›</a:t>
            </a:fld>
            <a:endParaRPr lang="nb-NO"/>
          </a:p>
        </p:txBody>
      </p:sp>
    </p:spTree>
    <p:extLst>
      <p:ext uri="{BB962C8B-B14F-4D97-AF65-F5344CB8AC3E}">
        <p14:creationId xmlns:p14="http://schemas.microsoft.com/office/powerpoint/2010/main" val="1170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Bodde 5 år i England</a:t>
            </a:r>
          </a:p>
          <a:p>
            <a:r>
              <a:rPr lang="nb-NO" dirty="0"/>
              <a:t>Medlem av </a:t>
            </a:r>
            <a:r>
              <a:rPr lang="nb-NO" dirty="0" err="1"/>
              <a:t>Rotaract</a:t>
            </a:r>
            <a:r>
              <a:rPr lang="nb-NO" dirty="0"/>
              <a:t> og </a:t>
            </a:r>
            <a:r>
              <a:rPr lang="nb-NO" dirty="0" err="1"/>
              <a:t>Lions</a:t>
            </a:r>
            <a:r>
              <a:rPr lang="nb-NO" dirty="0"/>
              <a:t> i Birmingham.</a:t>
            </a:r>
          </a:p>
          <a:p>
            <a:r>
              <a:rPr lang="nb-NO" dirty="0"/>
              <a:t>Buskerud Begravelsesbyrå. Facebook. </a:t>
            </a:r>
          </a:p>
          <a:p>
            <a:r>
              <a:rPr lang="nb-NO" dirty="0"/>
              <a:t>RYLA. Tok med meg erfaringen videre. </a:t>
            </a:r>
          </a:p>
          <a:p>
            <a:r>
              <a:rPr lang="nb-NO" dirty="0"/>
              <a:t>Hjertefred</a:t>
            </a:r>
          </a:p>
          <a:p>
            <a:endParaRPr lang="nb-NO" dirty="0"/>
          </a:p>
        </p:txBody>
      </p:sp>
      <p:sp>
        <p:nvSpPr>
          <p:cNvPr id="4" name="Plassholder for lysbildenummer 3"/>
          <p:cNvSpPr>
            <a:spLocks noGrp="1"/>
          </p:cNvSpPr>
          <p:nvPr>
            <p:ph type="sldNum" sz="quarter" idx="5"/>
          </p:nvPr>
        </p:nvSpPr>
        <p:spPr/>
        <p:txBody>
          <a:bodyPr/>
          <a:lstStyle/>
          <a:p>
            <a:fld id="{1DB65955-64B0-4C5D-BE66-CEB5079E64DF}" type="slidenum">
              <a:rPr lang="nb-NO" smtClean="0"/>
              <a:t>1</a:t>
            </a:fld>
            <a:endParaRPr lang="nb-NO"/>
          </a:p>
        </p:txBody>
      </p:sp>
    </p:spTree>
    <p:extLst>
      <p:ext uri="{BB962C8B-B14F-4D97-AF65-F5344CB8AC3E}">
        <p14:creationId xmlns:p14="http://schemas.microsoft.com/office/powerpoint/2010/main" val="374996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forhold til å sette sammen et styre.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14</a:t>
            </a:fld>
            <a:endParaRPr lang="nb-NO"/>
          </a:p>
        </p:txBody>
      </p:sp>
    </p:spTree>
    <p:extLst>
      <p:ext uri="{BB962C8B-B14F-4D97-AF65-F5344CB8AC3E}">
        <p14:creationId xmlns:p14="http://schemas.microsoft.com/office/powerpoint/2010/main" val="37803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Trenger ikke si så mye her. </a:t>
            </a:r>
            <a:r>
              <a:rPr lang="nb-NO"/>
              <a:t>Bytt til neste slide. </a:t>
            </a:r>
            <a:endParaRPr lang="nb-NO" dirty="0"/>
          </a:p>
        </p:txBody>
      </p:sp>
      <p:sp>
        <p:nvSpPr>
          <p:cNvPr id="4" name="Plassholder for lysbildenummer 3"/>
          <p:cNvSpPr>
            <a:spLocks noGrp="1"/>
          </p:cNvSpPr>
          <p:nvPr>
            <p:ph type="sldNum" sz="quarter" idx="5"/>
          </p:nvPr>
        </p:nvSpPr>
        <p:spPr/>
        <p:txBody>
          <a:bodyPr/>
          <a:lstStyle/>
          <a:p>
            <a:fld id="{1DB65955-64B0-4C5D-BE66-CEB5079E64DF}" type="slidenum">
              <a:rPr lang="nb-NO" smtClean="0"/>
              <a:t>15</a:t>
            </a:fld>
            <a:endParaRPr lang="nb-NO"/>
          </a:p>
        </p:txBody>
      </p:sp>
    </p:spTree>
    <p:extLst>
      <p:ext uri="{BB962C8B-B14F-4D97-AF65-F5344CB8AC3E}">
        <p14:creationId xmlns:p14="http://schemas.microsoft.com/office/powerpoint/2010/main" val="2776079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tenker dere om dette?</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16</a:t>
            </a:fld>
            <a:endParaRPr lang="nb-NO"/>
          </a:p>
        </p:txBody>
      </p:sp>
    </p:spTree>
    <p:extLst>
      <p:ext uri="{BB962C8B-B14F-4D97-AF65-F5344CB8AC3E}">
        <p14:creationId xmlns:p14="http://schemas.microsoft.com/office/powerpoint/2010/main" val="267728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tenkte jeg her? Aha-opplevelse. La Rotaract være den klubben den er. Fokusere på rekruttering av unge krefter direkte inn i klubbene. Alt ligger allerede til rette for å lykkes.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17</a:t>
            </a:fld>
            <a:endParaRPr lang="nb-NO"/>
          </a:p>
        </p:txBody>
      </p:sp>
    </p:spTree>
    <p:extLst>
      <p:ext uri="{BB962C8B-B14F-4D97-AF65-F5344CB8AC3E}">
        <p14:creationId xmlns:p14="http://schemas.microsoft.com/office/powerpoint/2010/main" val="368463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Etablerte velfungerende klubber. Hva tror dere er klubbens styrker?</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18</a:t>
            </a:fld>
            <a:endParaRPr lang="nb-NO"/>
          </a:p>
        </p:txBody>
      </p:sp>
    </p:spTree>
    <p:extLst>
      <p:ext uri="{BB962C8B-B14F-4D97-AF65-F5344CB8AC3E}">
        <p14:creationId xmlns:p14="http://schemas.microsoft.com/office/powerpoint/2010/main" val="23350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Mentor som nytt medlem har noe til felles med. </a:t>
            </a:r>
            <a:r>
              <a:rPr lang="nb-NO" dirty="0" err="1"/>
              <a:t>F.eks</a:t>
            </a:r>
            <a:r>
              <a:rPr lang="nb-NO" dirty="0"/>
              <a:t> Bransje, men med god erfaring og et etablert nettverk. En man kan sparre med. Lære av. Møtes til en kaffe eller øl nå og da. Eller sette seg ned til en prat før/etter møtet. Ikke nødvendigvis samme person som inviterer vedkommende til å bli medlem.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20</a:t>
            </a:fld>
            <a:endParaRPr lang="nb-NO"/>
          </a:p>
        </p:txBody>
      </p:sp>
    </p:spTree>
    <p:extLst>
      <p:ext uri="{BB962C8B-B14F-4D97-AF65-F5344CB8AC3E}">
        <p14:creationId xmlns:p14="http://schemas.microsoft.com/office/powerpoint/2010/main" val="301590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åpne møter. Ta epostadressene. Kontakt senere med informasjon om neste foredrag/møte. Fortell om Tinas reaksjon etter møtet. Hun trodde </a:t>
            </a:r>
            <a:r>
              <a:rPr lang="nb-NO" dirty="0" err="1"/>
              <a:t>Rotary</a:t>
            </a:r>
            <a:r>
              <a:rPr lang="nb-NO" dirty="0"/>
              <a:t> var noe helt annet. Positivt overrasket. Eget møte for nye medlemmer. Kanskje på en annen arena. Egon eller annet sted. Pizza, foredrag, og litt om klubben.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21</a:t>
            </a:fld>
            <a:endParaRPr lang="nb-NO"/>
          </a:p>
        </p:txBody>
      </p:sp>
    </p:spTree>
    <p:extLst>
      <p:ext uri="{BB962C8B-B14F-4D97-AF65-F5344CB8AC3E}">
        <p14:creationId xmlns:p14="http://schemas.microsoft.com/office/powerpoint/2010/main" val="286323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 på FB-innlegget. Bilde, Tittel, Detaljer.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22</a:t>
            </a:fld>
            <a:endParaRPr lang="nb-NO"/>
          </a:p>
        </p:txBody>
      </p:sp>
    </p:spTree>
    <p:extLst>
      <p:ext uri="{BB962C8B-B14F-4D97-AF65-F5344CB8AC3E}">
        <p14:creationId xmlns:p14="http://schemas.microsoft.com/office/powerpoint/2010/main" val="1800992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Slå sammen noen av klubbene slik at man ikke konkurrerer med hverandre. I stedet for to små klubber kan finne styrke i én større klubb. Lettere å tiltrekke seg nye medlemmer til en større klubb. Bedre økonomi. Hva tenker dere? Har dere noen forslag? Kreativ prosess i fellesskap. Brainstorming. Hvorfor burde yngre medlemmer ha lyst til å være med i deres klubb? Hvorfor ble dere selv medlem i </a:t>
            </a:r>
            <a:r>
              <a:rPr lang="nb-NO" dirty="0" err="1"/>
              <a:t>Rotary</a:t>
            </a:r>
            <a:r>
              <a:rPr lang="nb-NO" dirty="0"/>
              <a:t>? Og hvorfor er dere fortsatt med? Mange gode forslag kan komme fra en slik prosess.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24</a:t>
            </a:fld>
            <a:endParaRPr lang="nb-NO"/>
          </a:p>
        </p:txBody>
      </p:sp>
    </p:spTree>
    <p:extLst>
      <p:ext uri="{BB962C8B-B14F-4D97-AF65-F5344CB8AC3E}">
        <p14:creationId xmlns:p14="http://schemas.microsoft.com/office/powerpoint/2010/main" val="239433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Avisoppslag om at klubben er sprek og satser på unge medlemmer. Finne et ungt medlem som intervjues. Fortelle hva </a:t>
            </a:r>
            <a:r>
              <a:rPr lang="nb-NO" dirty="0" err="1"/>
              <a:t>Rotary</a:t>
            </a:r>
            <a:r>
              <a:rPr lang="nb-NO" dirty="0"/>
              <a:t> står for og hva dere kan tilby medlemmene.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25</a:t>
            </a:fld>
            <a:endParaRPr lang="nb-NO"/>
          </a:p>
        </p:txBody>
      </p:sp>
    </p:spTree>
    <p:extLst>
      <p:ext uri="{BB962C8B-B14F-4D97-AF65-F5344CB8AC3E}">
        <p14:creationId xmlns:p14="http://schemas.microsoft.com/office/powerpoint/2010/main" val="319178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DB65955-64B0-4C5D-BE66-CEB5079E64DF}" type="slidenum">
              <a:rPr lang="nb-NO" smtClean="0"/>
              <a:t>2</a:t>
            </a:fld>
            <a:endParaRPr lang="nb-NO"/>
          </a:p>
        </p:txBody>
      </p:sp>
    </p:spTree>
    <p:extLst>
      <p:ext uri="{BB962C8B-B14F-4D97-AF65-F5344CB8AC3E}">
        <p14:creationId xmlns:p14="http://schemas.microsoft.com/office/powerpoint/2010/main" val="158897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Rotaract ble en venneklubb. Det gav meg ingenting, men det var hyggelig og sosialt. Lions hadde lav gjennomsnittsalder.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4</a:t>
            </a:fld>
            <a:endParaRPr lang="nb-NO"/>
          </a:p>
        </p:txBody>
      </p:sp>
    </p:spTree>
    <p:extLst>
      <p:ext uri="{BB962C8B-B14F-4D97-AF65-F5344CB8AC3E}">
        <p14:creationId xmlns:p14="http://schemas.microsoft.com/office/powerpoint/2010/main" val="162714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tilbud til den yngre generasjonen. Morgendagens næringsliv. Bygge nettverk tidlig i karrieren. Fra klubbens ståsted: En måte å få flere unge medlemmer etter hvert som de blir for gamle for </a:t>
            </a:r>
            <a:r>
              <a:rPr lang="nb-NO" dirty="0" err="1"/>
              <a:t>Rotaract</a:t>
            </a:r>
            <a:r>
              <a:rPr lang="nb-NO" dirty="0"/>
              <a:t>. Sikre klubbens videre eksistens.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5</a:t>
            </a:fld>
            <a:endParaRPr lang="nb-NO"/>
          </a:p>
        </p:txBody>
      </p:sp>
    </p:spTree>
    <p:extLst>
      <p:ext uri="{BB962C8B-B14F-4D97-AF65-F5344CB8AC3E}">
        <p14:creationId xmlns:p14="http://schemas.microsoft.com/office/powerpoint/2010/main" val="264533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slags type innhold? Ikke en vennskapsklubb. Det skal gi medlemmene noe. Hjelpe de å bygge karriere. Hjelpe de å utvikle seg selv best mulig. Hvordan presenteres dette slik at det vekker interesse? Hvem er målgruppen (20 år og oppover. Basert på tilbakemeldinger fra RYLA). Hvordan nå målgruppen? Universitet, bruke næringslivet, omtale i lokalavis, Facebook Betalte annonser.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7</a:t>
            </a:fld>
            <a:endParaRPr lang="nb-NO"/>
          </a:p>
        </p:txBody>
      </p:sp>
    </p:spTree>
    <p:extLst>
      <p:ext uri="{BB962C8B-B14F-4D97-AF65-F5344CB8AC3E}">
        <p14:creationId xmlns:p14="http://schemas.microsoft.com/office/powerpoint/2010/main" val="100798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DB65955-64B0-4C5D-BE66-CEB5079E64DF}" type="slidenum">
              <a:rPr lang="nb-NO" smtClean="0"/>
              <a:t>10</a:t>
            </a:fld>
            <a:endParaRPr lang="nb-NO"/>
          </a:p>
        </p:txBody>
      </p:sp>
    </p:spTree>
    <p:extLst>
      <p:ext uri="{BB962C8B-B14F-4D97-AF65-F5344CB8AC3E}">
        <p14:creationId xmlns:p14="http://schemas.microsoft.com/office/powerpoint/2010/main" val="365467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Kommenter alder. Basert på erfaringer fra RYLA.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11</a:t>
            </a:fld>
            <a:endParaRPr lang="nb-NO"/>
          </a:p>
        </p:txBody>
      </p:sp>
    </p:spTree>
    <p:extLst>
      <p:ext uri="{BB962C8B-B14F-4D97-AF65-F5344CB8AC3E}">
        <p14:creationId xmlns:p14="http://schemas.microsoft.com/office/powerpoint/2010/main" val="256953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Universitet, bruke næringslivet (også egen arbeidsplass) omtale i lokalavis, Facebook Betalte annonser.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12</a:t>
            </a:fld>
            <a:endParaRPr lang="nb-NO"/>
          </a:p>
        </p:txBody>
      </p:sp>
    </p:spTree>
    <p:extLst>
      <p:ext uri="{BB962C8B-B14F-4D97-AF65-F5344CB8AC3E}">
        <p14:creationId xmlns:p14="http://schemas.microsoft.com/office/powerpoint/2010/main" val="351718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Max tre offisielt, men kan ha flere. Én kontaktperson fra hver klubb. God dialog og godt samarbeid. Klubbene må føle eierskap til </a:t>
            </a:r>
            <a:r>
              <a:rPr lang="nb-NO" dirty="0" err="1"/>
              <a:t>Rotaract</a:t>
            </a:r>
            <a:r>
              <a:rPr lang="nb-NO" dirty="0"/>
              <a:t>. Men </a:t>
            </a:r>
            <a:r>
              <a:rPr lang="nb-NO" dirty="0" err="1"/>
              <a:t>Rotaract</a:t>
            </a:r>
            <a:r>
              <a:rPr lang="nb-NO" dirty="0"/>
              <a:t> skal fortsatt være selvstyrt. Det er klubbens styre og medlemmer som skal forme klubben. </a:t>
            </a:r>
          </a:p>
        </p:txBody>
      </p:sp>
      <p:sp>
        <p:nvSpPr>
          <p:cNvPr id="4" name="Plassholder for lysbildenummer 3"/>
          <p:cNvSpPr>
            <a:spLocks noGrp="1"/>
          </p:cNvSpPr>
          <p:nvPr>
            <p:ph type="sldNum" sz="quarter" idx="5"/>
          </p:nvPr>
        </p:nvSpPr>
        <p:spPr/>
        <p:txBody>
          <a:bodyPr/>
          <a:lstStyle/>
          <a:p>
            <a:fld id="{1DB65955-64B0-4C5D-BE66-CEB5079E64DF}" type="slidenum">
              <a:rPr lang="nb-NO" smtClean="0"/>
              <a:t>13</a:t>
            </a:fld>
            <a:endParaRPr lang="nb-NO"/>
          </a:p>
        </p:txBody>
      </p:sp>
    </p:spTree>
    <p:extLst>
      <p:ext uri="{BB962C8B-B14F-4D97-AF65-F5344CB8AC3E}">
        <p14:creationId xmlns:p14="http://schemas.microsoft.com/office/powerpoint/2010/main" val="297912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06A42C-469A-4C76-9851-2D817807ECD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175FA1C-5983-4093-AD02-A490F1E59E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2F664B9-4AED-43CB-8D1C-10E598BFFCA4}"/>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5" name="Plassholder for bunntekst 4">
            <a:extLst>
              <a:ext uri="{FF2B5EF4-FFF2-40B4-BE49-F238E27FC236}">
                <a16:creationId xmlns:a16="http://schemas.microsoft.com/office/drawing/2014/main" id="{B5C5AB8B-1F7C-46F1-BA1F-04BB16F4126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1C4276-93BA-455F-AA8C-B31291D2003D}"/>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248578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1FAA82-CB10-4625-987E-64ABDD37C96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58DC619-4B4A-4B83-A747-5B2DD6B2EB9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360687-0152-4149-AACC-86F6373868DA}"/>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5" name="Plassholder for bunntekst 4">
            <a:extLst>
              <a:ext uri="{FF2B5EF4-FFF2-40B4-BE49-F238E27FC236}">
                <a16:creationId xmlns:a16="http://schemas.microsoft.com/office/drawing/2014/main" id="{385E759C-968E-4535-A549-0BEAA79216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CEE2511-4AA6-453E-8052-B6E58F96DC70}"/>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276137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299255A-7F06-4201-AFE9-9F0F4D8E540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0F0896A-D4DA-4359-A07C-C3ED04526C6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B293D7-CEB8-464B-837C-1B514C6C5816}"/>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5" name="Plassholder for bunntekst 4">
            <a:extLst>
              <a:ext uri="{FF2B5EF4-FFF2-40B4-BE49-F238E27FC236}">
                <a16:creationId xmlns:a16="http://schemas.microsoft.com/office/drawing/2014/main" id="{165A7B32-9727-4FFC-8283-C162D28A57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62BD63C-0F09-439D-B2F9-977A3ADC23B3}"/>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210021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68E5C-5AAF-4CA9-B98F-293ADB23D8C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F9798D-B60B-485C-896B-A764704FC04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2620A3-C3F4-4A0F-9022-7A7D7E1030DD}"/>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5" name="Plassholder for bunntekst 4">
            <a:extLst>
              <a:ext uri="{FF2B5EF4-FFF2-40B4-BE49-F238E27FC236}">
                <a16:creationId xmlns:a16="http://schemas.microsoft.com/office/drawing/2014/main" id="{452536AD-F447-41DB-9064-FC1E8D4F5CD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4196EC0-DA94-4A45-B719-D5990F3558A8}"/>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406358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BA011C-03E6-44A1-B1D9-49A0B512B0C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001A5F7-E4D1-4FA0-BD0C-99F7C360B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231D512-AB3F-47BE-8D4F-92CBC2DD1EA7}"/>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5" name="Plassholder for bunntekst 4">
            <a:extLst>
              <a:ext uri="{FF2B5EF4-FFF2-40B4-BE49-F238E27FC236}">
                <a16:creationId xmlns:a16="http://schemas.microsoft.com/office/drawing/2014/main" id="{E11C663D-B6F9-46AA-9B6A-5366B02193F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F1579BE-6CF4-4B8E-8F1C-3DE9AB5913E4}"/>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151902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F60FB0-11B3-4B6D-BA55-ADA3537949F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5AB45AA-8D60-48A5-A19B-54937016153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C93A282-2DB1-48C5-83F2-48BE426AFF7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F4397DE-01CC-497C-ACE9-BBDFDBDE6B2B}"/>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6" name="Plassholder for bunntekst 5">
            <a:extLst>
              <a:ext uri="{FF2B5EF4-FFF2-40B4-BE49-F238E27FC236}">
                <a16:creationId xmlns:a16="http://schemas.microsoft.com/office/drawing/2014/main" id="{FC22C691-3F6C-42B7-A1AA-4BE7C3A40AC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AE7AAA1-7D53-476A-B402-BEE1FBF4CDBF}"/>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124233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74EB31-7772-4103-A495-2DD714645A1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F8F72E9-F49F-435C-AF93-12551E331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446B873-88C6-458D-B0AA-3A8611B4668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C7DAE01-9FDF-4C9D-89E7-B9DE868B4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31866C8-AC99-430F-B5F6-8988A469FD3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5A05209-A23D-4B52-81FA-786593C34317}"/>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8" name="Plassholder for bunntekst 7">
            <a:extLst>
              <a:ext uri="{FF2B5EF4-FFF2-40B4-BE49-F238E27FC236}">
                <a16:creationId xmlns:a16="http://schemas.microsoft.com/office/drawing/2014/main" id="{F81448EF-08AD-43CE-B8F9-69F03F8FF50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077FEAC-E99E-4D69-BB8A-E53A824B485E}"/>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111900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48A5A8-305A-4652-AFFE-2142C8E2C1A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234CD9C-A44A-42A1-94CB-4DE518DF3145}"/>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4" name="Plassholder for bunntekst 3">
            <a:extLst>
              <a:ext uri="{FF2B5EF4-FFF2-40B4-BE49-F238E27FC236}">
                <a16:creationId xmlns:a16="http://schemas.microsoft.com/office/drawing/2014/main" id="{E14A4C90-00CE-484D-914A-F9F7412ADDD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107FDF7-4BF8-411A-BD39-8BD3B41ABE27}"/>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276149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E1212F2-4C22-4E84-9151-5A8CB01FC875}"/>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3" name="Plassholder for bunntekst 2">
            <a:extLst>
              <a:ext uri="{FF2B5EF4-FFF2-40B4-BE49-F238E27FC236}">
                <a16:creationId xmlns:a16="http://schemas.microsoft.com/office/drawing/2014/main" id="{DC6BBEB6-DFA7-4D51-88CB-10311DC9F81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6B99CED-0A85-4637-9994-7FC5EE9803CC}"/>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309801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EE7133-A496-4EC5-8351-115F93E3493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7F2CACF-F496-491E-B462-A07095F5DC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5B14AC5-CFBB-4C1C-8662-69FE38500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2C0C3AD-2F46-423E-AA8E-F35869C7DE3D}"/>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6" name="Plassholder for bunntekst 5">
            <a:extLst>
              <a:ext uri="{FF2B5EF4-FFF2-40B4-BE49-F238E27FC236}">
                <a16:creationId xmlns:a16="http://schemas.microsoft.com/office/drawing/2014/main" id="{615DB2D9-9C95-497A-850A-17C68DEC1BE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0AEC60-8F4F-49B4-92AF-E9135C363C15}"/>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263763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16A905-1552-413B-A985-A913C55C7D6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5400EC9-DC70-4916-B36E-D08E6A651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D3550D6-BF5A-4A19-98AE-99ABE411F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7EFC1F4-3AC8-4816-93FB-766471D5A1FC}"/>
              </a:ext>
            </a:extLst>
          </p:cNvPr>
          <p:cNvSpPr>
            <a:spLocks noGrp="1"/>
          </p:cNvSpPr>
          <p:nvPr>
            <p:ph type="dt" sz="half" idx="10"/>
          </p:nvPr>
        </p:nvSpPr>
        <p:spPr/>
        <p:txBody>
          <a:bodyPr/>
          <a:lstStyle/>
          <a:p>
            <a:fld id="{4B90D1F7-F520-4040-A534-B8C989828926}" type="datetimeFigureOut">
              <a:rPr lang="nb-NO" smtClean="0"/>
              <a:t>16.03.2019</a:t>
            </a:fld>
            <a:endParaRPr lang="nb-NO"/>
          </a:p>
        </p:txBody>
      </p:sp>
      <p:sp>
        <p:nvSpPr>
          <p:cNvPr id="6" name="Plassholder for bunntekst 5">
            <a:extLst>
              <a:ext uri="{FF2B5EF4-FFF2-40B4-BE49-F238E27FC236}">
                <a16:creationId xmlns:a16="http://schemas.microsoft.com/office/drawing/2014/main" id="{BBFD1248-763C-4AA9-AEC6-7601CE52665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9066B84-C2D2-482D-AA42-F870810C37D3}"/>
              </a:ext>
            </a:extLst>
          </p:cNvPr>
          <p:cNvSpPr>
            <a:spLocks noGrp="1"/>
          </p:cNvSpPr>
          <p:nvPr>
            <p:ph type="sldNum" sz="quarter" idx="12"/>
          </p:nvPr>
        </p:nvSpPr>
        <p:spPr/>
        <p:txBody>
          <a:bodyPr/>
          <a:lstStyle/>
          <a:p>
            <a:fld id="{D52C191A-3309-4DAE-8275-50062AA2A05A}" type="slidenum">
              <a:rPr lang="nb-NO" smtClean="0"/>
              <a:t>‹#›</a:t>
            </a:fld>
            <a:endParaRPr lang="nb-NO"/>
          </a:p>
        </p:txBody>
      </p:sp>
    </p:spTree>
    <p:extLst>
      <p:ext uri="{BB962C8B-B14F-4D97-AF65-F5344CB8AC3E}">
        <p14:creationId xmlns:p14="http://schemas.microsoft.com/office/powerpoint/2010/main" val="350761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6F93400-A523-456A-BE6C-8699F6AD4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C7BD05E-D295-405F-810F-CB50E90C4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56F0F6-8CAD-4A92-8805-7959A5C60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0D1F7-F520-4040-A534-B8C989828926}" type="datetimeFigureOut">
              <a:rPr lang="nb-NO" smtClean="0"/>
              <a:t>16.03.2019</a:t>
            </a:fld>
            <a:endParaRPr lang="nb-NO"/>
          </a:p>
        </p:txBody>
      </p:sp>
      <p:sp>
        <p:nvSpPr>
          <p:cNvPr id="5" name="Plassholder for bunntekst 4">
            <a:extLst>
              <a:ext uri="{FF2B5EF4-FFF2-40B4-BE49-F238E27FC236}">
                <a16:creationId xmlns:a16="http://schemas.microsoft.com/office/drawing/2014/main" id="{2D498204-B188-46A5-A7E4-D39843E11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11CCD70-3383-4453-A64C-6CCDDDFF6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C191A-3309-4DAE-8275-50062AA2A05A}" type="slidenum">
              <a:rPr lang="nb-NO" smtClean="0"/>
              <a:t>‹#›</a:t>
            </a:fld>
            <a:endParaRPr lang="nb-NO"/>
          </a:p>
        </p:txBody>
      </p:sp>
    </p:spTree>
    <p:extLst>
      <p:ext uri="{BB962C8B-B14F-4D97-AF65-F5344CB8AC3E}">
        <p14:creationId xmlns:p14="http://schemas.microsoft.com/office/powerpoint/2010/main" val="293419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otary.no/file-manager/image/LOGOER/T1819EN_Lockup_PMS-C.png?context=mosimg">
            <a:extLst>
              <a:ext uri="{FF2B5EF4-FFF2-40B4-BE49-F238E27FC236}">
                <a16:creationId xmlns:a16="http://schemas.microsoft.com/office/drawing/2014/main" id="{B9D5B718-3908-4B56-931F-6A1A4A58F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105" y="4609932"/>
            <a:ext cx="9036181" cy="206608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41071025-3E74-4C1A-8C18-230D4F698772}"/>
              </a:ext>
            </a:extLst>
          </p:cNvPr>
          <p:cNvSpPr txBox="1"/>
          <p:nvPr/>
        </p:nvSpPr>
        <p:spPr>
          <a:xfrm>
            <a:off x="3516146" y="665336"/>
            <a:ext cx="5360101" cy="646331"/>
          </a:xfrm>
          <a:prstGeom prst="rect">
            <a:avLst/>
          </a:prstGeom>
          <a:noFill/>
        </p:spPr>
        <p:txBody>
          <a:bodyPr wrap="square" rtlCol="0">
            <a:spAutoFit/>
          </a:bodyPr>
          <a:lstStyle/>
          <a:p>
            <a:pPr algn="ctr"/>
            <a:r>
              <a:rPr lang="nb-NO" sz="3600" dirty="0">
                <a:solidFill>
                  <a:srgbClr val="F7A81B"/>
                </a:solidFill>
                <a:latin typeface="Bahnschrift Condensed" panose="020B0502040204020203" pitchFamily="34" charset="0"/>
              </a:rPr>
              <a:t>PETS 16. mars 2019</a:t>
            </a:r>
          </a:p>
        </p:txBody>
      </p:sp>
      <p:sp>
        <p:nvSpPr>
          <p:cNvPr id="6" name="TekstSylinder 5">
            <a:extLst>
              <a:ext uri="{FF2B5EF4-FFF2-40B4-BE49-F238E27FC236}">
                <a16:creationId xmlns:a16="http://schemas.microsoft.com/office/drawing/2014/main" id="{A9179AE9-9353-492E-A339-689F7CECC65F}"/>
              </a:ext>
            </a:extLst>
          </p:cNvPr>
          <p:cNvSpPr txBox="1"/>
          <p:nvPr/>
        </p:nvSpPr>
        <p:spPr>
          <a:xfrm>
            <a:off x="1970675" y="1718647"/>
            <a:ext cx="8755844" cy="769441"/>
          </a:xfrm>
          <a:prstGeom prst="rect">
            <a:avLst/>
          </a:prstGeom>
          <a:noFill/>
        </p:spPr>
        <p:txBody>
          <a:bodyPr wrap="square" rtlCol="0">
            <a:spAutoFit/>
          </a:bodyPr>
          <a:lstStyle/>
          <a:p>
            <a:pPr algn="ctr"/>
            <a:r>
              <a:rPr lang="nb-NO" sz="4400" dirty="0">
                <a:solidFill>
                  <a:srgbClr val="D51A69"/>
                </a:solidFill>
                <a:latin typeface="Bahnschrift Condensed" panose="020B0502040204020203" pitchFamily="34" charset="0"/>
              </a:rPr>
              <a:t>HVORDAN PROMOTERE ROTARACT?</a:t>
            </a:r>
          </a:p>
        </p:txBody>
      </p:sp>
      <p:sp>
        <p:nvSpPr>
          <p:cNvPr id="7" name="TekstSylinder 6">
            <a:extLst>
              <a:ext uri="{FF2B5EF4-FFF2-40B4-BE49-F238E27FC236}">
                <a16:creationId xmlns:a16="http://schemas.microsoft.com/office/drawing/2014/main" id="{3C89662E-6826-4D9B-8BA9-E831C78842B1}"/>
              </a:ext>
            </a:extLst>
          </p:cNvPr>
          <p:cNvSpPr txBox="1"/>
          <p:nvPr/>
        </p:nvSpPr>
        <p:spPr>
          <a:xfrm>
            <a:off x="3415949" y="2810510"/>
            <a:ext cx="5360101"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ALEKSANDER KOLLEN</a:t>
            </a:r>
          </a:p>
        </p:txBody>
      </p:sp>
      <p:sp>
        <p:nvSpPr>
          <p:cNvPr id="5" name="Rektangel 4">
            <a:extLst>
              <a:ext uri="{FF2B5EF4-FFF2-40B4-BE49-F238E27FC236}">
                <a16:creationId xmlns:a16="http://schemas.microsoft.com/office/drawing/2014/main" id="{E29E29B8-0EC3-4330-B0BE-8F6C0F972728}"/>
              </a:ext>
            </a:extLst>
          </p:cNvPr>
          <p:cNvSpPr/>
          <p:nvPr/>
        </p:nvSpPr>
        <p:spPr>
          <a:xfrm>
            <a:off x="1470113" y="1311667"/>
            <a:ext cx="9452168" cy="26928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9" name="Rektangel 8">
            <a:extLst>
              <a:ext uri="{FF2B5EF4-FFF2-40B4-BE49-F238E27FC236}">
                <a16:creationId xmlns:a16="http://schemas.microsoft.com/office/drawing/2014/main" id="{1FA105D8-D5A8-4AD2-8246-30BF6FD29C9E}"/>
              </a:ext>
            </a:extLst>
          </p:cNvPr>
          <p:cNvSpPr/>
          <p:nvPr/>
        </p:nvSpPr>
        <p:spPr>
          <a:xfrm>
            <a:off x="1622513" y="1464067"/>
            <a:ext cx="9452168" cy="26928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Tree>
    <p:extLst>
      <p:ext uri="{BB962C8B-B14F-4D97-AF65-F5344CB8AC3E}">
        <p14:creationId xmlns:p14="http://schemas.microsoft.com/office/powerpoint/2010/main" val="53901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18078" y="2237894"/>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2. Presentasjon</a:t>
            </a:r>
          </a:p>
        </p:txBody>
      </p:sp>
    </p:spTree>
    <p:extLst>
      <p:ext uri="{BB962C8B-B14F-4D97-AF65-F5344CB8AC3E}">
        <p14:creationId xmlns:p14="http://schemas.microsoft.com/office/powerpoint/2010/main" val="307438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18078" y="635523"/>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3. Målgruppe</a:t>
            </a:r>
          </a:p>
        </p:txBody>
      </p:sp>
      <p:sp>
        <p:nvSpPr>
          <p:cNvPr id="12" name="Rektangel 11">
            <a:extLst>
              <a:ext uri="{FF2B5EF4-FFF2-40B4-BE49-F238E27FC236}">
                <a16:creationId xmlns:a16="http://schemas.microsoft.com/office/drawing/2014/main" id="{7802505C-DFD7-49D9-AD04-0DBCD206BF6F}"/>
              </a:ext>
            </a:extLst>
          </p:cNvPr>
          <p:cNvSpPr/>
          <p:nvPr/>
        </p:nvSpPr>
        <p:spPr>
          <a:xfrm>
            <a:off x="843064" y="1583781"/>
            <a:ext cx="9630858" cy="3236399"/>
          </a:xfrm>
          <a:prstGeom prst="rect">
            <a:avLst/>
          </a:prstGeom>
        </p:spPr>
        <p:txBody>
          <a:bodyPr wrap="square">
            <a:spAutoFit/>
          </a:bodyPr>
          <a:lstStyle/>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Unge mennesker med ulik studiebakgrunn og yrkeserfaring</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20-30 år</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Begge kjønn</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Sponsorklubben(e)s geografiske nedslagsfelt </a:t>
            </a:r>
          </a:p>
          <a:p>
            <a:pPr>
              <a:lnSpc>
                <a:spcPct val="150000"/>
              </a:lnSpc>
            </a:pPr>
            <a:r>
              <a:rPr lang="nb-NO" sz="2800" dirty="0">
                <a:solidFill>
                  <a:srgbClr val="F47621"/>
                </a:solidFill>
                <a:latin typeface="Bahnschrift Condensed" panose="020B0502040204020203" pitchFamily="34" charset="0"/>
              </a:rPr>
              <a:t>	+ naturlige, tilstøtende områder</a:t>
            </a:r>
          </a:p>
        </p:txBody>
      </p:sp>
    </p:spTree>
    <p:extLst>
      <p:ext uri="{BB962C8B-B14F-4D97-AF65-F5344CB8AC3E}">
        <p14:creationId xmlns:p14="http://schemas.microsoft.com/office/powerpoint/2010/main" val="176642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18078" y="635523"/>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3. Målgruppe</a:t>
            </a:r>
          </a:p>
        </p:txBody>
      </p:sp>
      <p:sp>
        <p:nvSpPr>
          <p:cNvPr id="12" name="Rektangel 11">
            <a:extLst>
              <a:ext uri="{FF2B5EF4-FFF2-40B4-BE49-F238E27FC236}">
                <a16:creationId xmlns:a16="http://schemas.microsoft.com/office/drawing/2014/main" id="{7802505C-DFD7-49D9-AD04-0DBCD206BF6F}"/>
              </a:ext>
            </a:extLst>
          </p:cNvPr>
          <p:cNvSpPr/>
          <p:nvPr/>
        </p:nvSpPr>
        <p:spPr>
          <a:xfrm>
            <a:off x="843064" y="1263149"/>
            <a:ext cx="3122704" cy="3236399"/>
          </a:xfrm>
          <a:prstGeom prst="rect">
            <a:avLst/>
          </a:prstGeom>
        </p:spPr>
        <p:txBody>
          <a:bodyPr wrap="square">
            <a:spAutoFit/>
          </a:bodyPr>
          <a:lstStyle/>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Universitetet</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Næringslivet </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Omtale i lokalavis</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Facebook</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LinkedIn</a:t>
            </a:r>
          </a:p>
        </p:txBody>
      </p:sp>
      <p:sp>
        <p:nvSpPr>
          <p:cNvPr id="2" name="Rektangel 1">
            <a:extLst>
              <a:ext uri="{FF2B5EF4-FFF2-40B4-BE49-F238E27FC236}">
                <a16:creationId xmlns:a16="http://schemas.microsoft.com/office/drawing/2014/main" id="{7DFB531A-6210-4E87-AD1A-74B68F7C9AD1}"/>
              </a:ext>
            </a:extLst>
          </p:cNvPr>
          <p:cNvSpPr/>
          <p:nvPr/>
        </p:nvSpPr>
        <p:spPr>
          <a:xfrm>
            <a:off x="4373524" y="2230112"/>
            <a:ext cx="6096000" cy="1297406"/>
          </a:xfrm>
          <a:prstGeom prst="rect">
            <a:avLst/>
          </a:prstGeom>
        </p:spPr>
        <p:txBody>
          <a:bodyPr>
            <a:spAutoFit/>
          </a:bodyPr>
          <a:lstStyle/>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Egen arbeidsplass</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Eget nettverk</a:t>
            </a:r>
          </a:p>
        </p:txBody>
      </p:sp>
    </p:spTree>
    <p:extLst>
      <p:ext uri="{BB962C8B-B14F-4D97-AF65-F5344CB8AC3E}">
        <p14:creationId xmlns:p14="http://schemas.microsoft.com/office/powerpoint/2010/main" val="42832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93436" y="2012175"/>
            <a:ext cx="8755844" cy="830997"/>
          </a:xfrm>
          <a:prstGeom prst="rect">
            <a:avLst/>
          </a:prstGeom>
          <a:noFill/>
        </p:spPr>
        <p:txBody>
          <a:bodyPr wrap="square" rtlCol="0">
            <a:spAutoFit/>
          </a:bodyPr>
          <a:lstStyle/>
          <a:p>
            <a:pPr algn="ctr"/>
            <a:r>
              <a:rPr lang="nb-NO" sz="4800" dirty="0">
                <a:solidFill>
                  <a:srgbClr val="D51A69"/>
                </a:solidFill>
                <a:latin typeface="Bahnschrift Condensed" panose="020B0502040204020203" pitchFamily="34" charset="0"/>
              </a:rPr>
              <a:t>Sponsorklubber/Kontaktpersoner</a:t>
            </a:r>
          </a:p>
        </p:txBody>
      </p:sp>
      <p:sp>
        <p:nvSpPr>
          <p:cNvPr id="9" name="TekstSylinder 8">
            <a:extLst>
              <a:ext uri="{FF2B5EF4-FFF2-40B4-BE49-F238E27FC236}">
                <a16:creationId xmlns:a16="http://schemas.microsoft.com/office/drawing/2014/main" id="{EC0188B0-331A-48FB-B244-BB4DA0D54228}"/>
              </a:ext>
            </a:extLst>
          </p:cNvPr>
          <p:cNvSpPr txBox="1"/>
          <p:nvPr/>
        </p:nvSpPr>
        <p:spPr>
          <a:xfrm>
            <a:off x="1527676" y="3066937"/>
            <a:ext cx="9287363" cy="584775"/>
          </a:xfrm>
          <a:prstGeom prst="rect">
            <a:avLst/>
          </a:prstGeom>
          <a:noFill/>
        </p:spPr>
        <p:txBody>
          <a:bodyPr wrap="square" rtlCol="0">
            <a:spAutoFit/>
          </a:bodyPr>
          <a:lstStyle/>
          <a:p>
            <a:pPr algn="ctr"/>
            <a:r>
              <a:rPr lang="nb-NO" sz="3200" dirty="0">
                <a:solidFill>
                  <a:srgbClr val="F47621"/>
                </a:solidFill>
                <a:latin typeface="Bahnschrift Condensed" panose="020B0502040204020203" pitchFamily="34" charset="0"/>
              </a:rPr>
              <a:t>(Men </a:t>
            </a:r>
            <a:r>
              <a:rPr lang="nb-NO" sz="3200" dirty="0" err="1">
                <a:solidFill>
                  <a:srgbClr val="F47621"/>
                </a:solidFill>
                <a:latin typeface="Bahnschrift Condensed" panose="020B0502040204020203" pitchFamily="34" charset="0"/>
              </a:rPr>
              <a:t>Rotaract</a:t>
            </a:r>
            <a:r>
              <a:rPr lang="nb-NO" sz="3200" dirty="0">
                <a:solidFill>
                  <a:srgbClr val="F47621"/>
                </a:solidFill>
                <a:latin typeface="Bahnschrift Condensed" panose="020B0502040204020203" pitchFamily="34" charset="0"/>
              </a:rPr>
              <a:t> er en selvstendig klubb)</a:t>
            </a:r>
          </a:p>
        </p:txBody>
      </p:sp>
    </p:spTree>
    <p:extLst>
      <p:ext uri="{BB962C8B-B14F-4D97-AF65-F5344CB8AC3E}">
        <p14:creationId xmlns:p14="http://schemas.microsoft.com/office/powerpoint/2010/main" val="29873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93436" y="2012175"/>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Utfordringer</a:t>
            </a:r>
          </a:p>
        </p:txBody>
      </p:sp>
    </p:spTree>
    <p:extLst>
      <p:ext uri="{BB962C8B-B14F-4D97-AF65-F5344CB8AC3E}">
        <p14:creationId xmlns:p14="http://schemas.microsoft.com/office/powerpoint/2010/main" val="336086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EB7DF802-1C73-4E50-B04E-974D8DEE82DB}"/>
              </a:ext>
            </a:extLst>
          </p:cNvPr>
          <p:cNvSpPr txBox="1"/>
          <p:nvPr/>
        </p:nvSpPr>
        <p:spPr>
          <a:xfrm>
            <a:off x="1793436" y="1928630"/>
            <a:ext cx="8755844" cy="1938992"/>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Tilbakemeldinger og kommentarer</a:t>
            </a:r>
          </a:p>
        </p:txBody>
      </p:sp>
    </p:spTree>
    <p:extLst>
      <p:ext uri="{BB962C8B-B14F-4D97-AF65-F5344CB8AC3E}">
        <p14:creationId xmlns:p14="http://schemas.microsoft.com/office/powerpoint/2010/main" val="3747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2642D267-C667-41AF-869E-8298220313C0}"/>
              </a:ext>
            </a:extLst>
          </p:cNvPr>
          <p:cNvSpPr txBox="1"/>
          <p:nvPr/>
        </p:nvSpPr>
        <p:spPr>
          <a:xfrm rot="705712">
            <a:off x="2575653" y="996729"/>
            <a:ext cx="3258462"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Gutteklubb</a:t>
            </a:r>
          </a:p>
        </p:txBody>
      </p:sp>
      <p:sp>
        <p:nvSpPr>
          <p:cNvPr id="9" name="TekstSylinder 8">
            <a:extLst>
              <a:ext uri="{FF2B5EF4-FFF2-40B4-BE49-F238E27FC236}">
                <a16:creationId xmlns:a16="http://schemas.microsoft.com/office/drawing/2014/main" id="{9E82A3D3-3902-4D28-A6CE-A67AD576FD8E}"/>
              </a:ext>
            </a:extLst>
          </p:cNvPr>
          <p:cNvSpPr txBox="1"/>
          <p:nvPr/>
        </p:nvSpPr>
        <p:spPr>
          <a:xfrm rot="21190655">
            <a:off x="5229474" y="4084775"/>
            <a:ext cx="5055195"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Gamle mennesker</a:t>
            </a:r>
          </a:p>
        </p:txBody>
      </p:sp>
      <p:sp>
        <p:nvSpPr>
          <p:cNvPr id="10" name="TekstSylinder 9">
            <a:extLst>
              <a:ext uri="{FF2B5EF4-FFF2-40B4-BE49-F238E27FC236}">
                <a16:creationId xmlns:a16="http://schemas.microsoft.com/office/drawing/2014/main" id="{D59425E3-930F-453D-9854-6A9BBA69D011}"/>
              </a:ext>
            </a:extLst>
          </p:cNvPr>
          <p:cNvSpPr txBox="1"/>
          <p:nvPr/>
        </p:nvSpPr>
        <p:spPr>
          <a:xfrm rot="947844">
            <a:off x="5956344" y="930616"/>
            <a:ext cx="6212427"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Hva er </a:t>
            </a:r>
            <a:r>
              <a:rPr lang="nb-NO" sz="4400" dirty="0" err="1">
                <a:solidFill>
                  <a:srgbClr val="F47621"/>
                </a:solidFill>
                <a:latin typeface="Bahnschrift Condensed" panose="020B0502040204020203" pitchFamily="34" charset="0"/>
              </a:rPr>
              <a:t>Rotary</a:t>
            </a:r>
            <a:r>
              <a:rPr lang="nb-NO" sz="4400" dirty="0">
                <a:solidFill>
                  <a:srgbClr val="F47621"/>
                </a:solidFill>
                <a:latin typeface="Bahnschrift Condensed" panose="020B0502040204020203" pitchFamily="34" charset="0"/>
              </a:rPr>
              <a:t>?</a:t>
            </a:r>
          </a:p>
        </p:txBody>
      </p:sp>
      <p:sp>
        <p:nvSpPr>
          <p:cNvPr id="11" name="TekstSylinder 10">
            <a:extLst>
              <a:ext uri="{FF2B5EF4-FFF2-40B4-BE49-F238E27FC236}">
                <a16:creationId xmlns:a16="http://schemas.microsoft.com/office/drawing/2014/main" id="{FFCB6099-8D00-4261-B2EF-B0BE96CAE298}"/>
              </a:ext>
            </a:extLst>
          </p:cNvPr>
          <p:cNvSpPr txBox="1"/>
          <p:nvPr/>
        </p:nvSpPr>
        <p:spPr>
          <a:xfrm rot="21104135">
            <a:off x="777540" y="3282703"/>
            <a:ext cx="6212427"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Vanskelig å bli medlem</a:t>
            </a:r>
          </a:p>
        </p:txBody>
      </p:sp>
      <p:sp>
        <p:nvSpPr>
          <p:cNvPr id="12" name="TekstSylinder 11">
            <a:extLst>
              <a:ext uri="{FF2B5EF4-FFF2-40B4-BE49-F238E27FC236}">
                <a16:creationId xmlns:a16="http://schemas.microsoft.com/office/drawing/2014/main" id="{CAB5AA9A-600B-442C-850E-5BCF79E4DCB5}"/>
              </a:ext>
            </a:extLst>
          </p:cNvPr>
          <p:cNvSpPr txBox="1"/>
          <p:nvPr/>
        </p:nvSpPr>
        <p:spPr>
          <a:xfrm rot="20640397">
            <a:off x="-990510" y="2165149"/>
            <a:ext cx="6212427"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Fordommer</a:t>
            </a:r>
          </a:p>
        </p:txBody>
      </p:sp>
      <p:sp>
        <p:nvSpPr>
          <p:cNvPr id="13" name="TekstSylinder 12">
            <a:extLst>
              <a:ext uri="{FF2B5EF4-FFF2-40B4-BE49-F238E27FC236}">
                <a16:creationId xmlns:a16="http://schemas.microsoft.com/office/drawing/2014/main" id="{FE5A83F9-8D70-4892-B226-5AD3B92C72AB}"/>
              </a:ext>
            </a:extLst>
          </p:cNvPr>
          <p:cNvSpPr txBox="1"/>
          <p:nvPr/>
        </p:nvSpPr>
        <p:spPr>
          <a:xfrm rot="20936886">
            <a:off x="8141608" y="2568021"/>
            <a:ext cx="5055195"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Losje</a:t>
            </a:r>
          </a:p>
        </p:txBody>
      </p:sp>
      <p:sp>
        <p:nvSpPr>
          <p:cNvPr id="14" name="TekstSylinder 13">
            <a:extLst>
              <a:ext uri="{FF2B5EF4-FFF2-40B4-BE49-F238E27FC236}">
                <a16:creationId xmlns:a16="http://schemas.microsoft.com/office/drawing/2014/main" id="{9802A41E-A057-4100-BB66-A751A7093544}"/>
              </a:ext>
            </a:extLst>
          </p:cNvPr>
          <p:cNvSpPr txBox="1"/>
          <p:nvPr/>
        </p:nvSpPr>
        <p:spPr>
          <a:xfrm rot="1796731">
            <a:off x="5546965" y="1903333"/>
            <a:ext cx="4227770" cy="769441"/>
          </a:xfrm>
          <a:prstGeom prst="rect">
            <a:avLst/>
          </a:prstGeom>
          <a:noFill/>
        </p:spPr>
        <p:txBody>
          <a:bodyPr wrap="square" rtlCol="0">
            <a:spAutoFit/>
          </a:bodyPr>
          <a:lstStyle/>
          <a:p>
            <a:pPr algn="ctr"/>
            <a:r>
              <a:rPr lang="nb-NO" sz="4400" dirty="0">
                <a:solidFill>
                  <a:srgbClr val="F47621"/>
                </a:solidFill>
                <a:latin typeface="Bahnschrift Condensed" panose="020B0502040204020203" pitchFamily="34" charset="0"/>
              </a:rPr>
              <a:t>Kun for ledere</a:t>
            </a:r>
          </a:p>
        </p:txBody>
      </p:sp>
    </p:spTree>
    <p:extLst>
      <p:ext uri="{BB962C8B-B14F-4D97-AF65-F5344CB8AC3E}">
        <p14:creationId xmlns:p14="http://schemas.microsoft.com/office/powerpoint/2010/main" val="429484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884527F-13F9-4D62-9D9A-2F0E85822C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73" b="36834"/>
          <a:stretch/>
        </p:blipFill>
        <p:spPr bwMode="auto">
          <a:xfrm rot="640572">
            <a:off x="2324002" y="1888695"/>
            <a:ext cx="2928430" cy="84110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Bilderesultat for rotary logo">
            <a:extLst>
              <a:ext uri="{FF2B5EF4-FFF2-40B4-BE49-F238E27FC236}">
                <a16:creationId xmlns:a16="http://schemas.microsoft.com/office/drawing/2014/main" id="{EEC1099A-66BC-4375-8C10-DE55F948DA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737"/>
          <a:stretch/>
        </p:blipFill>
        <p:spPr bwMode="auto">
          <a:xfrm rot="589946">
            <a:off x="6470882" y="3057881"/>
            <a:ext cx="2254828" cy="6629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ilderesultat for scale">
            <a:extLst>
              <a:ext uri="{FF2B5EF4-FFF2-40B4-BE49-F238E27FC236}">
                <a16:creationId xmlns:a16="http://schemas.microsoft.com/office/drawing/2014/main" id="{858B7AB3-B875-411E-B45F-C9D8353B3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671" y="492172"/>
            <a:ext cx="5505853" cy="4756106"/>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4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CF4F8CFE-5DFC-4F89-8CD4-1BFF2A2832E2}"/>
              </a:ext>
            </a:extLst>
          </p:cNvPr>
          <p:cNvSpPr txBox="1"/>
          <p:nvPr/>
        </p:nvSpPr>
        <p:spPr>
          <a:xfrm>
            <a:off x="1793436" y="1928630"/>
            <a:ext cx="8755844" cy="1015663"/>
          </a:xfrm>
          <a:prstGeom prst="rect">
            <a:avLst/>
          </a:prstGeom>
          <a:noFill/>
        </p:spPr>
        <p:txBody>
          <a:bodyPr wrap="square" rtlCol="0">
            <a:spAutoFit/>
          </a:bodyPr>
          <a:lstStyle/>
          <a:p>
            <a:pPr algn="ctr"/>
            <a:r>
              <a:rPr lang="nb-NO" sz="6000" dirty="0" err="1">
                <a:solidFill>
                  <a:srgbClr val="D51A69"/>
                </a:solidFill>
                <a:latin typeface="Bahnschrift Condensed" panose="020B0502040204020203" pitchFamily="34" charset="0"/>
              </a:rPr>
              <a:t>Rotarys</a:t>
            </a:r>
            <a:r>
              <a:rPr lang="nb-NO" sz="6000" dirty="0">
                <a:solidFill>
                  <a:srgbClr val="D51A69"/>
                </a:solidFill>
                <a:latin typeface="Bahnschrift Condensed" panose="020B0502040204020203" pitchFamily="34" charset="0"/>
              </a:rPr>
              <a:t> styrker</a:t>
            </a:r>
          </a:p>
        </p:txBody>
      </p:sp>
    </p:spTree>
    <p:extLst>
      <p:ext uri="{BB962C8B-B14F-4D97-AF65-F5344CB8AC3E}">
        <p14:creationId xmlns:p14="http://schemas.microsoft.com/office/powerpoint/2010/main" val="334579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4592"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Relatert bilde">
            <a:extLst>
              <a:ext uri="{FF2B5EF4-FFF2-40B4-BE49-F238E27FC236}">
                <a16:creationId xmlns:a16="http://schemas.microsoft.com/office/drawing/2014/main" id="{0156A8EF-63FC-45A1-8BEB-5D7EC626D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8" y="1899526"/>
            <a:ext cx="4545413" cy="4069227"/>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s://cdn.shopify.com/s/files/1/0185/5092/products/persons-0070_1024x1024.png?v=1369543780">
            <a:extLst>
              <a:ext uri="{FF2B5EF4-FFF2-40B4-BE49-F238E27FC236}">
                <a16:creationId xmlns:a16="http://schemas.microsoft.com/office/drawing/2014/main" id="{C1C585E8-3258-4317-8671-7BFCB0B40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222" y="-75220"/>
            <a:ext cx="4540716" cy="454938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06FDA79E-8C42-46D8-A15B-EEE5520093C2}"/>
              </a:ext>
            </a:extLst>
          </p:cNvPr>
          <p:cNvSpPr/>
          <p:nvPr/>
        </p:nvSpPr>
        <p:spPr>
          <a:xfrm>
            <a:off x="8350963" y="1244898"/>
            <a:ext cx="3122704" cy="3001656"/>
          </a:xfrm>
          <a:prstGeom prst="rect">
            <a:avLst/>
          </a:prstGeom>
        </p:spPr>
        <p:txBody>
          <a:bodyPr wrap="square">
            <a:spAutoFit/>
          </a:bodyPr>
          <a:lstStyle/>
          <a:p>
            <a:pPr marL="457200" indent="-457200">
              <a:lnSpc>
                <a:spcPct val="150000"/>
              </a:lnSpc>
              <a:buFont typeface="Arial" panose="020B0604020202020204" pitchFamily="34" charset="0"/>
              <a:buChar char="•"/>
            </a:pPr>
            <a:r>
              <a:rPr lang="nb-NO" sz="4400" dirty="0">
                <a:solidFill>
                  <a:srgbClr val="F47621"/>
                </a:solidFill>
                <a:latin typeface="Bahnschrift Condensed" panose="020B0502040204020203" pitchFamily="34" charset="0"/>
              </a:rPr>
              <a:t>Erfaring</a:t>
            </a:r>
          </a:p>
          <a:p>
            <a:pPr marL="457200" indent="-457200">
              <a:lnSpc>
                <a:spcPct val="150000"/>
              </a:lnSpc>
              <a:buFont typeface="Arial" panose="020B0604020202020204" pitchFamily="34" charset="0"/>
              <a:buChar char="•"/>
            </a:pPr>
            <a:r>
              <a:rPr lang="nb-NO" sz="4400" dirty="0">
                <a:solidFill>
                  <a:srgbClr val="F47621"/>
                </a:solidFill>
                <a:latin typeface="Bahnschrift Condensed" panose="020B0502040204020203" pitchFamily="34" charset="0"/>
              </a:rPr>
              <a:t>Kunnskap</a:t>
            </a:r>
          </a:p>
          <a:p>
            <a:pPr marL="457200" indent="-457200">
              <a:lnSpc>
                <a:spcPct val="150000"/>
              </a:lnSpc>
              <a:buFont typeface="Arial" panose="020B0604020202020204" pitchFamily="34" charset="0"/>
              <a:buChar char="•"/>
            </a:pPr>
            <a:r>
              <a:rPr lang="nb-NO" sz="4400" dirty="0">
                <a:solidFill>
                  <a:srgbClr val="F47621"/>
                </a:solidFill>
                <a:latin typeface="Bahnschrift Condensed" panose="020B0502040204020203" pitchFamily="34" charset="0"/>
              </a:rPr>
              <a:t>Nettverk</a:t>
            </a:r>
          </a:p>
        </p:txBody>
      </p:sp>
    </p:spTree>
    <p:extLst>
      <p:ext uri="{BB962C8B-B14F-4D97-AF65-F5344CB8AC3E}">
        <p14:creationId xmlns:p14="http://schemas.microsoft.com/office/powerpoint/2010/main" val="2875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otary.no/file-manager/image/LOGOER/T1819EN_Lockup_PMS-C.png?context=mosimg">
            <a:extLst>
              <a:ext uri="{FF2B5EF4-FFF2-40B4-BE49-F238E27FC236}">
                <a16:creationId xmlns:a16="http://schemas.microsoft.com/office/drawing/2014/main" id="{B9D5B718-3908-4B56-931F-6A1A4A58F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105" y="4609932"/>
            <a:ext cx="9036181" cy="206608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41071025-3E74-4C1A-8C18-230D4F698772}"/>
              </a:ext>
            </a:extLst>
          </p:cNvPr>
          <p:cNvSpPr txBox="1"/>
          <p:nvPr/>
        </p:nvSpPr>
        <p:spPr>
          <a:xfrm>
            <a:off x="3516146" y="665336"/>
            <a:ext cx="5360101" cy="646331"/>
          </a:xfrm>
          <a:prstGeom prst="rect">
            <a:avLst/>
          </a:prstGeom>
          <a:noFill/>
        </p:spPr>
        <p:txBody>
          <a:bodyPr wrap="square" rtlCol="0">
            <a:spAutoFit/>
          </a:bodyPr>
          <a:lstStyle/>
          <a:p>
            <a:pPr algn="ctr"/>
            <a:r>
              <a:rPr lang="nb-NO" sz="3600" dirty="0">
                <a:solidFill>
                  <a:srgbClr val="F7A81B"/>
                </a:solidFill>
                <a:latin typeface="Bahnschrift Condensed" panose="020B0502040204020203" pitchFamily="34" charset="0"/>
              </a:rPr>
              <a:t>PETS 16. mars 2019</a:t>
            </a:r>
          </a:p>
        </p:txBody>
      </p:sp>
      <p:sp>
        <p:nvSpPr>
          <p:cNvPr id="5" name="Rektangel 4">
            <a:extLst>
              <a:ext uri="{FF2B5EF4-FFF2-40B4-BE49-F238E27FC236}">
                <a16:creationId xmlns:a16="http://schemas.microsoft.com/office/drawing/2014/main" id="{E29E29B8-0EC3-4330-B0BE-8F6C0F972728}"/>
              </a:ext>
            </a:extLst>
          </p:cNvPr>
          <p:cNvSpPr/>
          <p:nvPr/>
        </p:nvSpPr>
        <p:spPr>
          <a:xfrm>
            <a:off x="1470113" y="1311667"/>
            <a:ext cx="9452168" cy="26928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9" name="Rektangel 8">
            <a:extLst>
              <a:ext uri="{FF2B5EF4-FFF2-40B4-BE49-F238E27FC236}">
                <a16:creationId xmlns:a16="http://schemas.microsoft.com/office/drawing/2014/main" id="{1FA105D8-D5A8-4AD2-8246-30BF6FD29C9E}"/>
              </a:ext>
            </a:extLst>
          </p:cNvPr>
          <p:cNvSpPr/>
          <p:nvPr/>
        </p:nvSpPr>
        <p:spPr>
          <a:xfrm>
            <a:off x="1622513" y="1464067"/>
            <a:ext cx="9452168" cy="26928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8" name="Picture 2" descr="Bilderesultat for rotaract logo">
            <a:extLst>
              <a:ext uri="{FF2B5EF4-FFF2-40B4-BE49-F238E27FC236}">
                <a16:creationId xmlns:a16="http://schemas.microsoft.com/office/drawing/2014/main" id="{3500B0FB-7D63-40F6-9EF0-4F9369092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137" y="924706"/>
            <a:ext cx="8519725" cy="368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2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9101278-8710-4CAB-A032-2F8ED8DA5A51}"/>
              </a:ext>
            </a:extLst>
          </p:cNvPr>
          <p:cNvPicPr>
            <a:picLocks noChangeAspect="1"/>
          </p:cNvPicPr>
          <p:nvPr/>
        </p:nvPicPr>
        <p:blipFill>
          <a:blip r:embed="rId3"/>
          <a:stretch>
            <a:fillRect/>
          </a:stretch>
        </p:blipFill>
        <p:spPr>
          <a:xfrm>
            <a:off x="4153531" y="3088942"/>
            <a:ext cx="3884937" cy="2185277"/>
          </a:xfrm>
          <a:prstGeom prst="rect">
            <a:avLst/>
          </a:prstGeom>
        </p:spPr>
      </p:pic>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CF4F8CFE-5DFC-4F89-8CD4-1BFF2A2832E2}"/>
              </a:ext>
            </a:extLst>
          </p:cNvPr>
          <p:cNvSpPr txBox="1"/>
          <p:nvPr/>
        </p:nvSpPr>
        <p:spPr>
          <a:xfrm>
            <a:off x="1793436" y="1928630"/>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Mentorordning</a:t>
            </a:r>
          </a:p>
        </p:txBody>
      </p:sp>
    </p:spTree>
    <p:extLst>
      <p:ext uri="{BB962C8B-B14F-4D97-AF65-F5344CB8AC3E}">
        <p14:creationId xmlns:p14="http://schemas.microsoft.com/office/powerpoint/2010/main" val="390549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CF4F8CFE-5DFC-4F89-8CD4-1BFF2A2832E2}"/>
              </a:ext>
            </a:extLst>
          </p:cNvPr>
          <p:cNvSpPr txBox="1"/>
          <p:nvPr/>
        </p:nvSpPr>
        <p:spPr>
          <a:xfrm>
            <a:off x="1793436" y="1928630"/>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Flere åpne møter</a:t>
            </a:r>
          </a:p>
        </p:txBody>
      </p:sp>
      <p:sp>
        <p:nvSpPr>
          <p:cNvPr id="9" name="TekstSylinder 8">
            <a:extLst>
              <a:ext uri="{FF2B5EF4-FFF2-40B4-BE49-F238E27FC236}">
                <a16:creationId xmlns:a16="http://schemas.microsoft.com/office/drawing/2014/main" id="{837844F4-9C45-44E9-A0C4-959D4D6F52F1}"/>
              </a:ext>
            </a:extLst>
          </p:cNvPr>
          <p:cNvSpPr txBox="1"/>
          <p:nvPr/>
        </p:nvSpPr>
        <p:spPr>
          <a:xfrm>
            <a:off x="1527676" y="3066937"/>
            <a:ext cx="9287363" cy="1323439"/>
          </a:xfrm>
          <a:prstGeom prst="rect">
            <a:avLst/>
          </a:prstGeom>
          <a:noFill/>
        </p:spPr>
        <p:txBody>
          <a:bodyPr wrap="square" rtlCol="0">
            <a:spAutoFit/>
          </a:bodyPr>
          <a:lstStyle/>
          <a:p>
            <a:pPr algn="ctr"/>
            <a:r>
              <a:rPr lang="nb-NO" sz="4000" dirty="0">
                <a:solidFill>
                  <a:srgbClr val="F47621"/>
                </a:solidFill>
                <a:latin typeface="Bahnschrift Condensed" panose="020B0502040204020203" pitchFamily="34" charset="0"/>
              </a:rPr>
              <a:t>Fokus på å tiltrekke unge, potensielle medlemmer</a:t>
            </a:r>
          </a:p>
        </p:txBody>
      </p:sp>
    </p:spTree>
    <p:extLst>
      <p:ext uri="{BB962C8B-B14F-4D97-AF65-F5344CB8AC3E}">
        <p14:creationId xmlns:p14="http://schemas.microsoft.com/office/powerpoint/2010/main" val="176824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6DCBDB6E-F12C-44E0-96DF-AE4370674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752" y="1746118"/>
            <a:ext cx="6066586" cy="1999216"/>
          </a:xfrm>
          <a:prstGeom prst="rect">
            <a:avLst/>
          </a:prstGeom>
        </p:spPr>
      </p:pic>
      <p:pic>
        <p:nvPicPr>
          <p:cNvPr id="11" name="Bilde 10" descr="Et bilde som inneholder skjermbilde, person&#10;&#10;Automatisk generert beskrivelse">
            <a:extLst>
              <a:ext uri="{FF2B5EF4-FFF2-40B4-BE49-F238E27FC236}">
                <a16:creationId xmlns:a16="http://schemas.microsoft.com/office/drawing/2014/main" id="{05007F0C-1F22-45B3-AB9A-FB215E065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362" y="444394"/>
            <a:ext cx="4586155" cy="4769879"/>
          </a:xfrm>
          <a:prstGeom prst="rect">
            <a:avLst/>
          </a:prstGeom>
        </p:spPr>
      </p:pic>
    </p:spTree>
    <p:extLst>
      <p:ext uri="{BB962C8B-B14F-4D97-AF65-F5344CB8AC3E}">
        <p14:creationId xmlns:p14="http://schemas.microsoft.com/office/powerpoint/2010/main" val="50893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descr="Et bilde som inneholder skjermbilde&#10;&#10;Automatisk generert beskrivelse">
            <a:extLst>
              <a:ext uri="{FF2B5EF4-FFF2-40B4-BE49-F238E27FC236}">
                <a16:creationId xmlns:a16="http://schemas.microsoft.com/office/drawing/2014/main" id="{0405DE3C-1D90-41F0-8FF2-39CB306AE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25" y="444394"/>
            <a:ext cx="5189749" cy="4717335"/>
          </a:xfrm>
          <a:prstGeom prst="rect">
            <a:avLst/>
          </a:prstGeom>
        </p:spPr>
      </p:pic>
    </p:spTree>
    <p:extLst>
      <p:ext uri="{BB962C8B-B14F-4D97-AF65-F5344CB8AC3E}">
        <p14:creationId xmlns:p14="http://schemas.microsoft.com/office/powerpoint/2010/main" val="3496888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6D1400F1-9D71-4B09-BF1C-C26889A0873E}"/>
              </a:ext>
            </a:extLst>
          </p:cNvPr>
          <p:cNvSpPr txBox="1"/>
          <p:nvPr/>
        </p:nvSpPr>
        <p:spPr>
          <a:xfrm>
            <a:off x="1793436" y="2012175"/>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Andre tanker</a:t>
            </a:r>
          </a:p>
        </p:txBody>
      </p:sp>
    </p:spTree>
    <p:extLst>
      <p:ext uri="{BB962C8B-B14F-4D97-AF65-F5344CB8AC3E}">
        <p14:creationId xmlns:p14="http://schemas.microsoft.com/office/powerpoint/2010/main" val="300870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A97774B1-5590-4561-8218-A4D516DFC43A}"/>
              </a:ext>
            </a:extLst>
          </p:cNvPr>
          <p:cNvSpPr txBox="1"/>
          <p:nvPr/>
        </p:nvSpPr>
        <p:spPr>
          <a:xfrm>
            <a:off x="1718078" y="635523"/>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Kort oppsummert</a:t>
            </a:r>
          </a:p>
        </p:txBody>
      </p:sp>
      <p:sp>
        <p:nvSpPr>
          <p:cNvPr id="9" name="Rektangel 8">
            <a:extLst>
              <a:ext uri="{FF2B5EF4-FFF2-40B4-BE49-F238E27FC236}">
                <a16:creationId xmlns:a16="http://schemas.microsoft.com/office/drawing/2014/main" id="{38FC3FA1-8F89-45AD-98DD-05D5FFDDCC09}"/>
              </a:ext>
            </a:extLst>
          </p:cNvPr>
          <p:cNvSpPr/>
          <p:nvPr/>
        </p:nvSpPr>
        <p:spPr>
          <a:xfrm>
            <a:off x="843064" y="1310654"/>
            <a:ext cx="5252936" cy="3913059"/>
          </a:xfrm>
          <a:prstGeom prst="rect">
            <a:avLst/>
          </a:prstGeom>
        </p:spPr>
        <p:txBody>
          <a:bodyPr wrap="square">
            <a:spAutoFit/>
          </a:bodyPr>
          <a:lstStyle/>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La </a:t>
            </a:r>
            <a:r>
              <a:rPr lang="nb-NO" sz="2400" dirty="0" err="1">
                <a:solidFill>
                  <a:srgbClr val="F47621"/>
                </a:solidFill>
                <a:latin typeface="Bahnschrift Condensed" panose="020B0502040204020203" pitchFamily="34" charset="0"/>
              </a:rPr>
              <a:t>Rotaract</a:t>
            </a:r>
            <a:r>
              <a:rPr lang="nb-NO" sz="2400" dirty="0">
                <a:solidFill>
                  <a:srgbClr val="F47621"/>
                </a:solidFill>
                <a:latin typeface="Bahnschrift Condensed" panose="020B0502040204020203" pitchFamily="34" charset="0"/>
              </a:rPr>
              <a:t> være </a:t>
            </a:r>
            <a:r>
              <a:rPr lang="nb-NO" sz="2400" dirty="0" err="1">
                <a:solidFill>
                  <a:srgbClr val="F47621"/>
                </a:solidFill>
                <a:latin typeface="Bahnschrift Condensed" panose="020B0502040204020203" pitchFamily="34" charset="0"/>
              </a:rPr>
              <a:t>Rotaract</a:t>
            </a:r>
            <a:endParaRPr lang="nb-NO" sz="2400" dirty="0">
              <a:solidFill>
                <a:srgbClr val="F47621"/>
              </a:solidFill>
              <a:latin typeface="Bahnschrift Condensed" panose="020B0502040204020203" pitchFamily="34" charset="0"/>
            </a:endParaRP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Fokus på rekrutering direkte til </a:t>
            </a:r>
            <a:r>
              <a:rPr lang="nb-NO" sz="2400" dirty="0" err="1">
                <a:solidFill>
                  <a:srgbClr val="F47621"/>
                </a:solidFill>
                <a:latin typeface="Bahnschrift Condensed" panose="020B0502040204020203" pitchFamily="34" charset="0"/>
              </a:rPr>
              <a:t>Rotary</a:t>
            </a:r>
            <a:endParaRPr lang="nb-NO" sz="2400" dirty="0">
              <a:solidFill>
                <a:srgbClr val="F47621"/>
              </a:solidFill>
              <a:latin typeface="Bahnschrift Condensed" panose="020B0502040204020203" pitchFamily="34" charset="0"/>
            </a:endParaRP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Flere åpne møter</a:t>
            </a: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Foredrag rettet mot yngre medlemmer</a:t>
            </a: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Facebook/LinkedIn</a:t>
            </a:r>
          </a:p>
        </p:txBody>
      </p:sp>
      <p:cxnSp>
        <p:nvCxnSpPr>
          <p:cNvPr id="10" name="Rett linje 9">
            <a:extLst>
              <a:ext uri="{FF2B5EF4-FFF2-40B4-BE49-F238E27FC236}">
                <a16:creationId xmlns:a16="http://schemas.microsoft.com/office/drawing/2014/main" id="{8CDD7A46-CE87-4F1D-BE42-93976B376370}"/>
              </a:ext>
            </a:extLst>
          </p:cNvPr>
          <p:cNvCxnSpPr>
            <a:cxnSpLocks/>
          </p:cNvCxnSpPr>
          <p:nvPr/>
        </p:nvCxnSpPr>
        <p:spPr>
          <a:xfrm>
            <a:off x="6115456" y="1644702"/>
            <a:ext cx="0" cy="3368286"/>
          </a:xfrm>
          <a:prstGeom prst="line">
            <a:avLst/>
          </a:prstGeom>
          <a:ln w="28575">
            <a:solidFill>
              <a:srgbClr val="006AB6"/>
            </a:solidFill>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632B4432-E0D9-485B-BDFD-E0A815444455}"/>
              </a:ext>
            </a:extLst>
          </p:cNvPr>
          <p:cNvSpPr/>
          <p:nvPr/>
        </p:nvSpPr>
        <p:spPr>
          <a:xfrm>
            <a:off x="6299551" y="1310654"/>
            <a:ext cx="6096000" cy="3913059"/>
          </a:xfrm>
          <a:prstGeom prst="rect">
            <a:avLst/>
          </a:prstGeom>
        </p:spPr>
        <p:txBody>
          <a:bodyPr>
            <a:spAutoFit/>
          </a:bodyPr>
          <a:lstStyle/>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Mentorordning</a:t>
            </a: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Gjør </a:t>
            </a:r>
            <a:r>
              <a:rPr lang="nb-NO" sz="2400" dirty="0" err="1">
                <a:solidFill>
                  <a:srgbClr val="F47621"/>
                </a:solidFill>
                <a:latin typeface="Bahnschrift Condensed" panose="020B0502040204020203" pitchFamily="34" charset="0"/>
              </a:rPr>
              <a:t>Rotary</a:t>
            </a:r>
            <a:r>
              <a:rPr lang="nb-NO" sz="2400" dirty="0">
                <a:solidFill>
                  <a:srgbClr val="F47621"/>
                </a:solidFill>
                <a:latin typeface="Bahnschrift Condensed" panose="020B0502040204020203" pitchFamily="34" charset="0"/>
              </a:rPr>
              <a:t> bedre kjent som organisasjon</a:t>
            </a: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Avisoppslag</a:t>
            </a: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Klubbsammenslåing</a:t>
            </a:r>
          </a:p>
          <a:p>
            <a:pPr marL="457200" indent="-457200">
              <a:lnSpc>
                <a:spcPct val="150000"/>
              </a:lnSpc>
              <a:buFont typeface="Arial" panose="020B0604020202020204" pitchFamily="34" charset="0"/>
              <a:buChar char="•"/>
            </a:pPr>
            <a:r>
              <a:rPr lang="nb-NO" sz="2400" dirty="0">
                <a:solidFill>
                  <a:srgbClr val="F47621"/>
                </a:solidFill>
                <a:latin typeface="Bahnschrift Condensed" panose="020B0502040204020203" pitchFamily="34" charset="0"/>
              </a:rPr>
              <a:t>Brainstorming/kreativ prosess</a:t>
            </a:r>
          </a:p>
          <a:p>
            <a:pPr marL="457200" indent="-457200">
              <a:lnSpc>
                <a:spcPct val="150000"/>
              </a:lnSpc>
              <a:buFont typeface="Arial" panose="020B0604020202020204" pitchFamily="34" charset="0"/>
              <a:buChar char="•"/>
            </a:pPr>
            <a:endParaRPr lang="nb-NO" sz="2400" dirty="0">
              <a:solidFill>
                <a:srgbClr val="F47621"/>
              </a:solidFill>
              <a:latin typeface="Bahnschrift Condensed" panose="020B0502040204020203" pitchFamily="34" charset="0"/>
            </a:endParaRPr>
          </a:p>
          <a:p>
            <a:pPr marL="457200" indent="-457200">
              <a:lnSpc>
                <a:spcPct val="150000"/>
              </a:lnSpc>
              <a:buFont typeface="Arial" panose="020B0604020202020204" pitchFamily="34" charset="0"/>
              <a:buChar char="•"/>
            </a:pPr>
            <a:endParaRPr lang="nb-NO" sz="2400" dirty="0">
              <a:solidFill>
                <a:srgbClr val="F47621"/>
              </a:solidFill>
              <a:latin typeface="Bahnschrift Condensed" panose="020B0502040204020203" pitchFamily="34" charset="0"/>
            </a:endParaRPr>
          </a:p>
        </p:txBody>
      </p:sp>
    </p:spTree>
    <p:extLst>
      <p:ext uri="{BB962C8B-B14F-4D97-AF65-F5344CB8AC3E}">
        <p14:creationId xmlns:p14="http://schemas.microsoft.com/office/powerpoint/2010/main" val="1250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4623C360-A665-4F2B-B7E8-337F0AB07E09}"/>
              </a:ext>
            </a:extLst>
          </p:cNvPr>
          <p:cNvSpPr txBox="1"/>
          <p:nvPr/>
        </p:nvSpPr>
        <p:spPr>
          <a:xfrm>
            <a:off x="700696" y="533614"/>
            <a:ext cx="11206712" cy="442422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nb-NO" sz="3200" dirty="0">
                <a:solidFill>
                  <a:srgbClr val="D51A69"/>
                </a:solidFill>
                <a:latin typeface="Bahnschrift Condensed" panose="020B0502040204020203" pitchFamily="34" charset="0"/>
              </a:rPr>
              <a:t>Unge mennesker med ulik studiebakgrunn og yrkeserfaring</a:t>
            </a:r>
          </a:p>
          <a:p>
            <a:pPr marL="457200" indent="-457200">
              <a:lnSpc>
                <a:spcPct val="150000"/>
              </a:lnSpc>
              <a:buFont typeface="Arial" panose="020B0604020202020204" pitchFamily="34" charset="0"/>
              <a:buChar char="•"/>
            </a:pPr>
            <a:r>
              <a:rPr lang="nb-NO" sz="3200" dirty="0">
                <a:solidFill>
                  <a:srgbClr val="D51A69"/>
                </a:solidFill>
                <a:latin typeface="Bahnschrift Condensed" panose="020B0502040204020203" pitchFamily="34" charset="0"/>
              </a:rPr>
              <a:t>Personlig utvikling og bred samfunnsinnsikt</a:t>
            </a:r>
          </a:p>
          <a:p>
            <a:pPr marL="457200" indent="-457200">
              <a:lnSpc>
                <a:spcPct val="150000"/>
              </a:lnSpc>
              <a:buFont typeface="Arial" panose="020B0604020202020204" pitchFamily="34" charset="0"/>
              <a:buChar char="•"/>
            </a:pPr>
            <a:r>
              <a:rPr lang="nb-NO" sz="3200" dirty="0">
                <a:solidFill>
                  <a:srgbClr val="D51A69"/>
                </a:solidFill>
                <a:latin typeface="Bahnschrift Condensed" panose="020B0502040204020203" pitchFamily="34" charset="0"/>
              </a:rPr>
              <a:t>Sosialt nettverk</a:t>
            </a:r>
          </a:p>
          <a:p>
            <a:pPr marL="457200" indent="-457200">
              <a:lnSpc>
                <a:spcPct val="150000"/>
              </a:lnSpc>
              <a:buFont typeface="Arial" panose="020B0604020202020204" pitchFamily="34" charset="0"/>
              <a:buChar char="•"/>
            </a:pPr>
            <a:r>
              <a:rPr lang="nb-NO" sz="3200" dirty="0">
                <a:solidFill>
                  <a:srgbClr val="D51A69"/>
                </a:solidFill>
                <a:latin typeface="Bahnschrift Condensed" panose="020B0502040204020203" pitchFamily="34" charset="0"/>
              </a:rPr>
              <a:t>Foredrag</a:t>
            </a:r>
          </a:p>
          <a:p>
            <a:pPr marL="457200" indent="-457200">
              <a:lnSpc>
                <a:spcPct val="150000"/>
              </a:lnSpc>
              <a:buFont typeface="Arial" panose="020B0604020202020204" pitchFamily="34" charset="0"/>
              <a:buChar char="•"/>
            </a:pPr>
            <a:r>
              <a:rPr lang="nb-NO" sz="3200" dirty="0">
                <a:solidFill>
                  <a:srgbClr val="D51A69"/>
                </a:solidFill>
                <a:latin typeface="Bahnschrift Condensed" panose="020B0502040204020203" pitchFamily="34" charset="0"/>
              </a:rPr>
              <a:t>Bedriftsbesøk</a:t>
            </a:r>
          </a:p>
          <a:p>
            <a:pPr marL="457200" indent="-457200">
              <a:lnSpc>
                <a:spcPct val="150000"/>
              </a:lnSpc>
              <a:buFont typeface="Arial" panose="020B0604020202020204" pitchFamily="34" charset="0"/>
              <a:buChar char="•"/>
            </a:pPr>
            <a:r>
              <a:rPr lang="nb-NO" sz="3200" dirty="0">
                <a:solidFill>
                  <a:srgbClr val="D51A69"/>
                </a:solidFill>
                <a:latin typeface="Bahnschrift Condensed" panose="020B0502040204020203" pitchFamily="34" charset="0"/>
              </a:rPr>
              <a:t>Kulturelle og sosiale arrangementer</a:t>
            </a:r>
          </a:p>
        </p:txBody>
      </p:sp>
    </p:spTree>
    <p:extLst>
      <p:ext uri="{BB962C8B-B14F-4D97-AF65-F5344CB8AC3E}">
        <p14:creationId xmlns:p14="http://schemas.microsoft.com/office/powerpoint/2010/main" val="11643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4623C360-A665-4F2B-B7E8-337F0AB07E09}"/>
              </a:ext>
            </a:extLst>
          </p:cNvPr>
          <p:cNvSpPr txBox="1"/>
          <p:nvPr/>
        </p:nvSpPr>
        <p:spPr>
          <a:xfrm>
            <a:off x="1793436" y="2012175"/>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Erfaringer </a:t>
            </a:r>
            <a:r>
              <a:rPr lang="nb-NO" sz="6000" dirty="0" err="1">
                <a:solidFill>
                  <a:srgbClr val="D51A69"/>
                </a:solidFill>
                <a:latin typeface="Bahnschrift Condensed" panose="020B0502040204020203" pitchFamily="34" charset="0"/>
              </a:rPr>
              <a:t>Rotaract</a:t>
            </a:r>
            <a:r>
              <a:rPr lang="nb-NO" sz="6000" dirty="0">
                <a:solidFill>
                  <a:srgbClr val="D51A69"/>
                </a:solidFill>
                <a:latin typeface="Bahnschrift Condensed" panose="020B0502040204020203" pitchFamily="34" charset="0"/>
              </a:rPr>
              <a:t>/</a:t>
            </a:r>
            <a:r>
              <a:rPr lang="nb-NO" sz="6000" dirty="0" err="1">
                <a:solidFill>
                  <a:srgbClr val="D51A69"/>
                </a:solidFill>
                <a:latin typeface="Bahnschrift Condensed" panose="020B0502040204020203" pitchFamily="34" charset="0"/>
              </a:rPr>
              <a:t>Lions</a:t>
            </a:r>
            <a:endParaRPr lang="nb-NO" sz="6000" dirty="0">
              <a:solidFill>
                <a:srgbClr val="D51A69"/>
              </a:solidFill>
              <a:latin typeface="Bahnschrift Condensed" panose="020B0502040204020203" pitchFamily="34" charset="0"/>
            </a:endParaRPr>
          </a:p>
        </p:txBody>
      </p:sp>
    </p:spTree>
    <p:extLst>
      <p:ext uri="{BB962C8B-B14F-4D97-AF65-F5344CB8AC3E}">
        <p14:creationId xmlns:p14="http://schemas.microsoft.com/office/powerpoint/2010/main" val="321708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55ABCF3D-BA7A-4DA2-BF54-F38A0F8078F6}"/>
              </a:ext>
            </a:extLst>
          </p:cNvPr>
          <p:cNvSpPr txBox="1"/>
          <p:nvPr/>
        </p:nvSpPr>
        <p:spPr>
          <a:xfrm>
            <a:off x="1793436" y="2012175"/>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Hvorfor </a:t>
            </a:r>
            <a:r>
              <a:rPr lang="nb-NO" sz="6000" dirty="0" err="1">
                <a:solidFill>
                  <a:srgbClr val="D51A69"/>
                </a:solidFill>
                <a:latin typeface="Bahnschrift Condensed" panose="020B0502040204020203" pitchFamily="34" charset="0"/>
              </a:rPr>
              <a:t>Rotaract</a:t>
            </a:r>
            <a:r>
              <a:rPr lang="nb-NO" sz="6000" dirty="0">
                <a:solidFill>
                  <a:srgbClr val="D51A69"/>
                </a:solidFill>
                <a:latin typeface="Bahnschrift Condensed" panose="020B0502040204020203" pitchFamily="34" charset="0"/>
              </a:rPr>
              <a:t>?</a:t>
            </a:r>
          </a:p>
        </p:txBody>
      </p:sp>
    </p:spTree>
    <p:extLst>
      <p:ext uri="{BB962C8B-B14F-4D97-AF65-F5344CB8AC3E}">
        <p14:creationId xmlns:p14="http://schemas.microsoft.com/office/powerpoint/2010/main" val="33968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93436" y="2012175"/>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Hvordan lykkes?</a:t>
            </a:r>
          </a:p>
        </p:txBody>
      </p:sp>
    </p:spTree>
    <p:extLst>
      <p:ext uri="{BB962C8B-B14F-4D97-AF65-F5344CB8AC3E}">
        <p14:creationId xmlns:p14="http://schemas.microsoft.com/office/powerpoint/2010/main" val="313896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B9738964-62B0-4912-A1D8-2E29B3C489D8}"/>
              </a:ext>
            </a:extLst>
          </p:cNvPr>
          <p:cNvSpPr txBox="1"/>
          <p:nvPr/>
        </p:nvSpPr>
        <p:spPr>
          <a:xfrm>
            <a:off x="1718078" y="635523"/>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Hvordan lykkes?</a:t>
            </a:r>
          </a:p>
        </p:txBody>
      </p:sp>
      <p:sp>
        <p:nvSpPr>
          <p:cNvPr id="9" name="TekstSylinder 8">
            <a:extLst>
              <a:ext uri="{FF2B5EF4-FFF2-40B4-BE49-F238E27FC236}">
                <a16:creationId xmlns:a16="http://schemas.microsoft.com/office/drawing/2014/main" id="{CFEB0340-FDE0-488C-AF0B-A445883C3EB3}"/>
              </a:ext>
            </a:extLst>
          </p:cNvPr>
          <p:cNvSpPr txBox="1"/>
          <p:nvPr/>
        </p:nvSpPr>
        <p:spPr>
          <a:xfrm>
            <a:off x="1909388" y="1873567"/>
            <a:ext cx="4329284" cy="830997"/>
          </a:xfrm>
          <a:prstGeom prst="rect">
            <a:avLst/>
          </a:prstGeom>
          <a:noFill/>
        </p:spPr>
        <p:txBody>
          <a:bodyPr wrap="square" rtlCol="0">
            <a:spAutoFit/>
          </a:bodyPr>
          <a:lstStyle/>
          <a:p>
            <a:r>
              <a:rPr lang="nb-NO" sz="4800" dirty="0">
                <a:solidFill>
                  <a:srgbClr val="F47621"/>
                </a:solidFill>
                <a:latin typeface="Bahnschrift Condensed" panose="020B0502040204020203" pitchFamily="34" charset="0"/>
              </a:rPr>
              <a:t>1. Innhold</a:t>
            </a:r>
          </a:p>
        </p:txBody>
      </p:sp>
      <p:sp>
        <p:nvSpPr>
          <p:cNvPr id="10" name="TekstSylinder 9">
            <a:extLst>
              <a:ext uri="{FF2B5EF4-FFF2-40B4-BE49-F238E27FC236}">
                <a16:creationId xmlns:a16="http://schemas.microsoft.com/office/drawing/2014/main" id="{6394FFC6-73BE-4E2F-B469-F93094D22358}"/>
              </a:ext>
            </a:extLst>
          </p:cNvPr>
          <p:cNvSpPr txBox="1"/>
          <p:nvPr/>
        </p:nvSpPr>
        <p:spPr>
          <a:xfrm>
            <a:off x="1842074" y="2874454"/>
            <a:ext cx="4329284" cy="830997"/>
          </a:xfrm>
          <a:prstGeom prst="rect">
            <a:avLst/>
          </a:prstGeom>
          <a:noFill/>
        </p:spPr>
        <p:txBody>
          <a:bodyPr wrap="square" rtlCol="0">
            <a:spAutoFit/>
          </a:bodyPr>
          <a:lstStyle/>
          <a:p>
            <a:r>
              <a:rPr lang="nb-NO" sz="4800" dirty="0">
                <a:solidFill>
                  <a:srgbClr val="F47621"/>
                </a:solidFill>
                <a:latin typeface="Bahnschrift Condensed" panose="020B0502040204020203" pitchFamily="34" charset="0"/>
              </a:rPr>
              <a:t>2. Presentasjon</a:t>
            </a:r>
          </a:p>
        </p:txBody>
      </p:sp>
      <p:sp>
        <p:nvSpPr>
          <p:cNvPr id="11" name="TekstSylinder 10">
            <a:extLst>
              <a:ext uri="{FF2B5EF4-FFF2-40B4-BE49-F238E27FC236}">
                <a16:creationId xmlns:a16="http://schemas.microsoft.com/office/drawing/2014/main" id="{D36F26BE-C7DA-411E-8CFB-E158E765BDD2}"/>
              </a:ext>
            </a:extLst>
          </p:cNvPr>
          <p:cNvSpPr txBox="1"/>
          <p:nvPr/>
        </p:nvSpPr>
        <p:spPr>
          <a:xfrm>
            <a:off x="1842074" y="3875341"/>
            <a:ext cx="4329284" cy="830997"/>
          </a:xfrm>
          <a:prstGeom prst="rect">
            <a:avLst/>
          </a:prstGeom>
          <a:noFill/>
        </p:spPr>
        <p:txBody>
          <a:bodyPr wrap="square" rtlCol="0">
            <a:spAutoFit/>
          </a:bodyPr>
          <a:lstStyle/>
          <a:p>
            <a:r>
              <a:rPr lang="nb-NO" sz="4800" dirty="0">
                <a:solidFill>
                  <a:srgbClr val="F47621"/>
                </a:solidFill>
                <a:latin typeface="Bahnschrift Condensed" panose="020B0502040204020203" pitchFamily="34" charset="0"/>
              </a:rPr>
              <a:t>3. Målgruppe </a:t>
            </a:r>
          </a:p>
        </p:txBody>
      </p:sp>
    </p:spTree>
    <p:extLst>
      <p:ext uri="{BB962C8B-B14F-4D97-AF65-F5344CB8AC3E}">
        <p14:creationId xmlns:p14="http://schemas.microsoft.com/office/powerpoint/2010/main" val="167954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93756B62-F202-497B-9825-54186120A05B}"/>
              </a:ext>
            </a:extLst>
          </p:cNvPr>
          <p:cNvSpPr txBox="1"/>
          <p:nvPr/>
        </p:nvSpPr>
        <p:spPr>
          <a:xfrm>
            <a:off x="1718078" y="635523"/>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1. Innhold</a:t>
            </a:r>
          </a:p>
        </p:txBody>
      </p:sp>
      <p:cxnSp>
        <p:nvCxnSpPr>
          <p:cNvPr id="10" name="Rett linje 9">
            <a:extLst>
              <a:ext uri="{FF2B5EF4-FFF2-40B4-BE49-F238E27FC236}">
                <a16:creationId xmlns:a16="http://schemas.microsoft.com/office/drawing/2014/main" id="{30F78BE7-0913-41B4-9CFA-7C6FAC9F5F95}"/>
              </a:ext>
            </a:extLst>
          </p:cNvPr>
          <p:cNvCxnSpPr>
            <a:cxnSpLocks/>
          </p:cNvCxnSpPr>
          <p:nvPr/>
        </p:nvCxnSpPr>
        <p:spPr>
          <a:xfrm>
            <a:off x="6115456" y="1644702"/>
            <a:ext cx="0" cy="3368286"/>
          </a:xfrm>
          <a:prstGeom prst="line">
            <a:avLst/>
          </a:prstGeom>
          <a:ln w="28575">
            <a:solidFill>
              <a:srgbClr val="006AB6"/>
            </a:solidFill>
          </a:ln>
        </p:spPr>
        <p:style>
          <a:lnRef idx="1">
            <a:schemeClr val="accent1"/>
          </a:lnRef>
          <a:fillRef idx="0">
            <a:schemeClr val="accent1"/>
          </a:fillRef>
          <a:effectRef idx="0">
            <a:schemeClr val="accent1"/>
          </a:effectRef>
          <a:fontRef idx="minor">
            <a:schemeClr val="tx1"/>
          </a:fontRef>
        </p:style>
      </p:cxnSp>
      <p:sp>
        <p:nvSpPr>
          <p:cNvPr id="11" name="Rektangel 1">
            <a:extLst>
              <a:ext uri="{FF2B5EF4-FFF2-40B4-BE49-F238E27FC236}">
                <a16:creationId xmlns:a16="http://schemas.microsoft.com/office/drawing/2014/main" id="{BE6CCCA2-201E-4E1E-8F56-1F051EADAE2B}"/>
              </a:ext>
            </a:extLst>
          </p:cNvPr>
          <p:cNvSpPr/>
          <p:nvPr/>
        </p:nvSpPr>
        <p:spPr>
          <a:xfrm>
            <a:off x="843064" y="1322528"/>
            <a:ext cx="5456482" cy="2610843"/>
          </a:xfrm>
          <a:prstGeom prst="rect">
            <a:avLst/>
          </a:prstGeom>
        </p:spPr>
        <p:txBody>
          <a:bodyPr wrap="square">
            <a:spAutoFit/>
          </a:bodyPr>
          <a:lstStyle/>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Foredrag</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Bedriftsbesøk</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Kulturelle og sosiale arrangementer</a:t>
            </a:r>
          </a:p>
        </p:txBody>
      </p:sp>
    </p:spTree>
    <p:extLst>
      <p:ext uri="{BB962C8B-B14F-4D97-AF65-F5344CB8AC3E}">
        <p14:creationId xmlns:p14="http://schemas.microsoft.com/office/powerpoint/2010/main" val="124461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F8AB4D-7982-4DD7-AA97-9D9F50DD928D}"/>
              </a:ext>
            </a:extLst>
          </p:cNvPr>
          <p:cNvSpPr/>
          <p:nvPr/>
        </p:nvSpPr>
        <p:spPr>
          <a:xfrm>
            <a:off x="282908" y="217233"/>
            <a:ext cx="11472100" cy="5056986"/>
          </a:xfrm>
          <a:prstGeom prst="rect">
            <a:avLst/>
          </a:prstGeom>
          <a:noFill/>
          <a:ln w="66675">
            <a:solidFill>
              <a:srgbClr val="006A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5" name="Rektangel 4">
            <a:extLst>
              <a:ext uri="{FF2B5EF4-FFF2-40B4-BE49-F238E27FC236}">
                <a16:creationId xmlns:a16="http://schemas.microsoft.com/office/drawing/2014/main" id="{92D00F8C-723B-457B-A969-D38949DC46BA}"/>
              </a:ext>
            </a:extLst>
          </p:cNvPr>
          <p:cNvSpPr/>
          <p:nvPr/>
        </p:nvSpPr>
        <p:spPr>
          <a:xfrm>
            <a:off x="435308" y="369633"/>
            <a:ext cx="11472100" cy="5056986"/>
          </a:xfrm>
          <a:prstGeom prst="rect">
            <a:avLst/>
          </a:prstGeom>
          <a:noFill/>
          <a:ln w="66675">
            <a:solidFill>
              <a:srgbClr val="00A2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pic>
        <p:nvPicPr>
          <p:cNvPr id="6" name="Picture 2">
            <a:extLst>
              <a:ext uri="{FF2B5EF4-FFF2-40B4-BE49-F238E27FC236}">
                <a16:creationId xmlns:a16="http://schemas.microsoft.com/office/drawing/2014/main" id="{6943B55D-50D8-40C3-B806-4FD21077A1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1" y="5579019"/>
            <a:ext cx="4473487" cy="1022844"/>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93756B62-F202-497B-9825-54186120A05B}"/>
              </a:ext>
            </a:extLst>
          </p:cNvPr>
          <p:cNvSpPr txBox="1"/>
          <p:nvPr/>
        </p:nvSpPr>
        <p:spPr>
          <a:xfrm>
            <a:off x="1718078" y="635523"/>
            <a:ext cx="8755844" cy="1015663"/>
          </a:xfrm>
          <a:prstGeom prst="rect">
            <a:avLst/>
          </a:prstGeom>
          <a:noFill/>
        </p:spPr>
        <p:txBody>
          <a:bodyPr wrap="square" rtlCol="0">
            <a:spAutoFit/>
          </a:bodyPr>
          <a:lstStyle/>
          <a:p>
            <a:pPr algn="ctr"/>
            <a:r>
              <a:rPr lang="nb-NO" sz="6000" dirty="0">
                <a:solidFill>
                  <a:srgbClr val="D51A69"/>
                </a:solidFill>
                <a:latin typeface="Bahnschrift Condensed" panose="020B0502040204020203" pitchFamily="34" charset="0"/>
              </a:rPr>
              <a:t>1. Innhold</a:t>
            </a:r>
          </a:p>
        </p:txBody>
      </p:sp>
      <p:sp>
        <p:nvSpPr>
          <p:cNvPr id="2" name="Rektangel 1">
            <a:extLst>
              <a:ext uri="{FF2B5EF4-FFF2-40B4-BE49-F238E27FC236}">
                <a16:creationId xmlns:a16="http://schemas.microsoft.com/office/drawing/2014/main" id="{C8FFC07A-F97B-4207-BF42-599F305EEA28}"/>
              </a:ext>
            </a:extLst>
          </p:cNvPr>
          <p:cNvSpPr/>
          <p:nvPr/>
        </p:nvSpPr>
        <p:spPr>
          <a:xfrm>
            <a:off x="843064" y="1322528"/>
            <a:ext cx="5456482" cy="3903504"/>
          </a:xfrm>
          <a:prstGeom prst="rect">
            <a:avLst/>
          </a:prstGeom>
        </p:spPr>
        <p:txBody>
          <a:bodyPr wrap="square">
            <a:spAutoFit/>
          </a:bodyPr>
          <a:lstStyle/>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Foredrag</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Bedriftsbesøk</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Kulturelle og sosiale arrangementer</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Workshops/kurs</a:t>
            </a:r>
          </a:p>
          <a:p>
            <a:pPr marL="457200" indent="-457200">
              <a:lnSpc>
                <a:spcPct val="150000"/>
              </a:lnSpc>
              <a:buFont typeface="Arial" panose="020B0604020202020204" pitchFamily="34" charset="0"/>
              <a:buChar char="•"/>
            </a:pPr>
            <a:r>
              <a:rPr lang="nb-NO" sz="2800" dirty="0">
                <a:solidFill>
                  <a:srgbClr val="F47621"/>
                </a:solidFill>
                <a:latin typeface="Bahnschrift Condensed" panose="020B0502040204020203" pitchFamily="34" charset="0"/>
              </a:rPr>
              <a:t>Besøke sponsorklubber</a:t>
            </a:r>
          </a:p>
        </p:txBody>
      </p:sp>
      <p:cxnSp>
        <p:nvCxnSpPr>
          <p:cNvPr id="8" name="Rett linje 7">
            <a:extLst>
              <a:ext uri="{FF2B5EF4-FFF2-40B4-BE49-F238E27FC236}">
                <a16:creationId xmlns:a16="http://schemas.microsoft.com/office/drawing/2014/main" id="{FE777A6A-6235-4BEA-88AA-B0AAB22930F6}"/>
              </a:ext>
            </a:extLst>
          </p:cNvPr>
          <p:cNvCxnSpPr>
            <a:cxnSpLocks/>
          </p:cNvCxnSpPr>
          <p:nvPr/>
        </p:nvCxnSpPr>
        <p:spPr>
          <a:xfrm>
            <a:off x="6115456" y="1644702"/>
            <a:ext cx="0" cy="3368286"/>
          </a:xfrm>
          <a:prstGeom prst="line">
            <a:avLst/>
          </a:prstGeom>
          <a:ln w="28575">
            <a:solidFill>
              <a:srgbClr val="006AB6"/>
            </a:solidFill>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003477B5-5C54-4076-B120-25BCE74EA2D3}"/>
              </a:ext>
            </a:extLst>
          </p:cNvPr>
          <p:cNvSpPr/>
          <p:nvPr/>
        </p:nvSpPr>
        <p:spPr>
          <a:xfrm>
            <a:off x="6299551" y="1370026"/>
            <a:ext cx="6096000" cy="3236399"/>
          </a:xfrm>
          <a:prstGeom prst="rect">
            <a:avLst/>
          </a:prstGeom>
        </p:spPr>
        <p:txBody>
          <a:bodyPr>
            <a:spAutoFit/>
          </a:bodyPr>
          <a:lstStyle/>
          <a:p>
            <a:pPr marL="457200" indent="-457200">
              <a:lnSpc>
                <a:spcPct val="150000"/>
              </a:lnSpc>
              <a:buFont typeface="Arial" panose="020B0604020202020204" pitchFamily="34" charset="0"/>
              <a:buChar char="•"/>
            </a:pPr>
            <a:r>
              <a:rPr lang="nb-NO" sz="2800" dirty="0">
                <a:solidFill>
                  <a:srgbClr val="D51A69"/>
                </a:solidFill>
                <a:latin typeface="Bahnschrift Condensed" panose="020B0502040204020203" pitchFamily="34" charset="0"/>
              </a:rPr>
              <a:t>Personlig utvikling</a:t>
            </a:r>
          </a:p>
          <a:p>
            <a:pPr marL="457200" indent="-457200">
              <a:lnSpc>
                <a:spcPct val="150000"/>
              </a:lnSpc>
              <a:buFont typeface="Arial" panose="020B0604020202020204" pitchFamily="34" charset="0"/>
              <a:buChar char="•"/>
            </a:pPr>
            <a:r>
              <a:rPr lang="nb-NO" sz="2800" dirty="0">
                <a:solidFill>
                  <a:srgbClr val="D51A69"/>
                </a:solidFill>
                <a:latin typeface="Bahnschrift Condensed" panose="020B0502040204020203" pitchFamily="34" charset="0"/>
              </a:rPr>
              <a:t>Karriereutvikling</a:t>
            </a:r>
          </a:p>
          <a:p>
            <a:pPr marL="457200" indent="-457200">
              <a:lnSpc>
                <a:spcPct val="150000"/>
              </a:lnSpc>
              <a:buFont typeface="Arial" panose="020B0604020202020204" pitchFamily="34" charset="0"/>
              <a:buChar char="•"/>
            </a:pPr>
            <a:r>
              <a:rPr lang="nb-NO" sz="2800" dirty="0">
                <a:solidFill>
                  <a:srgbClr val="D51A69"/>
                </a:solidFill>
                <a:latin typeface="Bahnschrift Condensed" panose="020B0502040204020203" pitchFamily="34" charset="0"/>
              </a:rPr>
              <a:t>Skal være verdt tiden de bruker</a:t>
            </a:r>
          </a:p>
          <a:p>
            <a:pPr marL="457200" indent="-457200">
              <a:lnSpc>
                <a:spcPct val="150000"/>
              </a:lnSpc>
              <a:buFont typeface="Arial" panose="020B0604020202020204" pitchFamily="34" charset="0"/>
              <a:buChar char="•"/>
            </a:pPr>
            <a:r>
              <a:rPr lang="nb-NO" sz="2800" dirty="0">
                <a:solidFill>
                  <a:srgbClr val="D51A69"/>
                </a:solidFill>
                <a:latin typeface="Bahnschrift Condensed" panose="020B0502040204020203" pitchFamily="34" charset="0"/>
              </a:rPr>
              <a:t>Profesjonelt på samme måte som </a:t>
            </a:r>
            <a:r>
              <a:rPr lang="nb-NO" sz="2800" dirty="0" err="1">
                <a:solidFill>
                  <a:srgbClr val="D51A69"/>
                </a:solidFill>
                <a:latin typeface="Bahnschrift Condensed" panose="020B0502040204020203" pitchFamily="34" charset="0"/>
              </a:rPr>
              <a:t>Rotary</a:t>
            </a:r>
            <a:endParaRPr lang="nb-NO" sz="2800" dirty="0">
              <a:solidFill>
                <a:srgbClr val="D51A69"/>
              </a:solidFill>
              <a:latin typeface="Bahnschrift Condensed" panose="020B0502040204020203" pitchFamily="34" charset="0"/>
            </a:endParaRPr>
          </a:p>
          <a:p>
            <a:pPr marL="457200" indent="-457200">
              <a:lnSpc>
                <a:spcPct val="150000"/>
              </a:lnSpc>
              <a:buFont typeface="Arial" panose="020B0604020202020204" pitchFamily="34" charset="0"/>
              <a:buChar char="•"/>
            </a:pPr>
            <a:r>
              <a:rPr lang="nb-NO" sz="2800" dirty="0">
                <a:solidFill>
                  <a:srgbClr val="D51A69"/>
                </a:solidFill>
                <a:latin typeface="Bahnschrift Condensed" panose="020B0502040204020203" pitchFamily="34" charset="0"/>
              </a:rPr>
              <a:t>Gratis</a:t>
            </a:r>
          </a:p>
        </p:txBody>
      </p:sp>
    </p:spTree>
    <p:extLst>
      <p:ext uri="{BB962C8B-B14F-4D97-AF65-F5344CB8AC3E}">
        <p14:creationId xmlns:p14="http://schemas.microsoft.com/office/powerpoint/2010/main" val="3378784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812</Words>
  <Application>Microsoft Office PowerPoint</Application>
  <PresentationFormat>Widescreen</PresentationFormat>
  <Paragraphs>117</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Bahnschrift Condensed</vt:lpstr>
      <vt:lpstr>Calibri</vt:lpstr>
      <vt:lpstr>Calibri Light</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Aleksander Kollen</dc:creator>
  <cp:lastModifiedBy>Roetting, John Inge</cp:lastModifiedBy>
  <cp:revision>23</cp:revision>
  <dcterms:created xsi:type="dcterms:W3CDTF">2019-03-13T21:05:22Z</dcterms:created>
  <dcterms:modified xsi:type="dcterms:W3CDTF">2019-03-16T08:50:32Z</dcterms:modified>
</cp:coreProperties>
</file>