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8" r:id="rId3"/>
    <p:sldId id="265" r:id="rId4"/>
    <p:sldId id="271" r:id="rId5"/>
    <p:sldId id="270" r:id="rId6"/>
    <p:sldId id="277" r:id="rId7"/>
    <p:sldId id="278" r:id="rId8"/>
    <p:sldId id="279" r:id="rId9"/>
    <p:sldId id="276" r:id="rId10"/>
    <p:sldId id="272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orunn Holst" initials="TH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81" d="100"/>
          <a:sy n="81" d="100"/>
        </p:scale>
        <p:origin x="-21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3-01T17:21:46.674" idx="1">
    <p:pos x="4257" y="1422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C5D1146C-EEB8-4F6E-AB20-0E05454BCB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="" xmlns:a16="http://schemas.microsoft.com/office/drawing/2014/main" id="{EA30AE04-7074-4CF7-8268-349C9C374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59BFC1EA-64D5-4061-BA62-1DB9B5B7C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2A57-7BBD-4689-ABAF-4C228D8ACE38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3F79A726-6D60-4FA0-8EEA-9FEE3F000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49FB3C60-6472-4721-9C00-66E44C4D9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97D2-49CA-4D82-A1D9-C51CB16465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6368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7B808559-68BB-48CC-B27E-DA956D222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="" xmlns:a16="http://schemas.microsoft.com/office/drawing/2014/main" id="{8803C1B9-B5A5-47C2-BDE4-6893458FCF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8EDBD829-50F0-4B72-8E91-2648A27C8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2A57-7BBD-4689-ABAF-4C228D8ACE38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74D1493D-69AE-4FD6-8CF0-970FFF383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C54E7207-6551-45B7-B7A0-AC94F697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97D2-49CA-4D82-A1D9-C51CB16465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1029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="" xmlns:a16="http://schemas.microsoft.com/office/drawing/2014/main" id="{75B6036A-3186-4F8D-A9AF-0DD53F0351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="" xmlns:a16="http://schemas.microsoft.com/office/drawing/2014/main" id="{3CE43D62-3F70-4C9D-94DF-2FED3B70D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F683E43D-5BA8-4F70-9FF3-ACFB829DE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2A57-7BBD-4689-ABAF-4C228D8ACE38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9BCF7E91-CA15-4332-8619-4D443EF00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7B96E53C-EFAA-45DE-97F5-533584E7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97D2-49CA-4D82-A1D9-C51CB16465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890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CB6F63BC-F345-4729-A085-5B3280041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E2DB6D7A-8221-43B0-856E-BBA6B4659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913C10E5-6948-4B5F-BF82-C543C0E90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2A57-7BBD-4689-ABAF-4C228D8ACE38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257B6569-F9B3-4ED3-890B-112E0C8BD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11A65D89-36B6-47AA-B55A-4FBBDE50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97D2-49CA-4D82-A1D9-C51CB16465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54135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DB257630-318B-40F3-9486-8E33A1524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="" xmlns:a16="http://schemas.microsoft.com/office/drawing/2014/main" id="{30B548DE-4904-4617-B373-995BDE4DBF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74AC650A-D203-45D2-A1E0-EF100ECC0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2A57-7BBD-4689-ABAF-4C228D8ACE38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530D6049-F50A-4110-BAE9-7E7F98701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865A482F-7CB7-4ED2-9906-2F770E547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97D2-49CA-4D82-A1D9-C51CB16465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4328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1018221D-2A15-41E0-9B2A-3CBACF3ED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7BD64CD7-D923-4AD2-857C-052CDAA2C3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="" xmlns:a16="http://schemas.microsoft.com/office/drawing/2014/main" id="{5134F48D-4196-4714-9AAE-3E4B15FA29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="" xmlns:a16="http://schemas.microsoft.com/office/drawing/2014/main" id="{E4A34FD5-4828-4877-8C97-D5F0EA523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2A57-7BBD-4689-ABAF-4C228D8ACE38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="" xmlns:a16="http://schemas.microsoft.com/office/drawing/2014/main" id="{3C08E64C-5518-4945-AA9C-0EBB66E3C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="" xmlns:a16="http://schemas.microsoft.com/office/drawing/2014/main" id="{E693C298-0CBC-44C1-9707-BC2F29AF2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97D2-49CA-4D82-A1D9-C51CB16465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5058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4BDF1292-A50F-4AE5-B95C-BEC4CA21A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="" xmlns:a16="http://schemas.microsoft.com/office/drawing/2014/main" id="{003D1452-BAC1-4C3E-9373-0D7634074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="" xmlns:a16="http://schemas.microsoft.com/office/drawing/2014/main" id="{F10447B2-A580-48E6-8E9D-C24C2D986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="" xmlns:a16="http://schemas.microsoft.com/office/drawing/2014/main" id="{FA0B4323-6CAF-415F-BA1D-D4EF17E2C2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="" xmlns:a16="http://schemas.microsoft.com/office/drawing/2014/main" id="{535E1664-D9BB-4B06-B7CB-6CA756339E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="" xmlns:a16="http://schemas.microsoft.com/office/drawing/2014/main" id="{03D562E4-5801-4D2B-B3D5-2A46B7AF2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2A57-7BBD-4689-ABAF-4C228D8ACE38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="" xmlns:a16="http://schemas.microsoft.com/office/drawing/2014/main" id="{30724CC5-5135-4E28-8FEF-9CFBA2084C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="" xmlns:a16="http://schemas.microsoft.com/office/drawing/2014/main" id="{7ABF81BA-C2AA-4122-B6C8-F7A44F36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97D2-49CA-4D82-A1D9-C51CB16465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7843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2E23F2D4-17C4-4C6C-8223-2F9745A8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="" xmlns:a16="http://schemas.microsoft.com/office/drawing/2014/main" id="{7C349ABB-797B-431A-AB30-4CA144891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2A57-7BBD-4689-ABAF-4C228D8ACE38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="" xmlns:a16="http://schemas.microsoft.com/office/drawing/2014/main" id="{C8A51DFD-6D3F-45FD-891F-F913971DB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="" xmlns:a16="http://schemas.microsoft.com/office/drawing/2014/main" id="{9EF3AAF1-D4BC-4AA3-8BF0-74537426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97D2-49CA-4D82-A1D9-C51CB16465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510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="" xmlns:a16="http://schemas.microsoft.com/office/drawing/2014/main" id="{81D1C3A1-46D3-4C56-9C30-3448D734C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2A57-7BBD-4689-ABAF-4C228D8ACE38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="" xmlns:a16="http://schemas.microsoft.com/office/drawing/2014/main" id="{5F0EE3E4-39C7-4B7E-A78D-1074E9405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="" xmlns:a16="http://schemas.microsoft.com/office/drawing/2014/main" id="{93ED0D30-30F7-4ED8-9B3F-E3D06C22F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97D2-49CA-4D82-A1D9-C51CB16465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1148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19B942BD-E026-47A2-8E20-A595A79B2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827114B1-7505-4546-81D2-9C2801ACF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="" xmlns:a16="http://schemas.microsoft.com/office/drawing/2014/main" id="{BCC49260-7596-4881-B60C-2042C370F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="" xmlns:a16="http://schemas.microsoft.com/office/drawing/2014/main" id="{E10FAA1F-2691-4B1D-9FB6-392B7116D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2A57-7BBD-4689-ABAF-4C228D8ACE38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="" xmlns:a16="http://schemas.microsoft.com/office/drawing/2014/main" id="{537A4616-0350-4A93-B072-E5BA7055D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="" xmlns:a16="http://schemas.microsoft.com/office/drawing/2014/main" id="{E7A7314E-6D64-46E1-B778-4D6A3EA14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97D2-49CA-4D82-A1D9-C51CB16465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645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B207F2E5-908A-4A22-ACF7-FAC0129BF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="" xmlns:a16="http://schemas.microsoft.com/office/drawing/2014/main" id="{E7AD5C3F-7021-456F-8FD1-2CE9814FF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="" xmlns:a16="http://schemas.microsoft.com/office/drawing/2014/main" id="{4F13D7E5-AF16-4AD9-BDC9-D5FF8241E8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="" xmlns:a16="http://schemas.microsoft.com/office/drawing/2014/main" id="{F0ED34E0-61F2-4635-B96D-453AA1EBD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12A57-7BBD-4689-ABAF-4C228D8ACE38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="" xmlns:a16="http://schemas.microsoft.com/office/drawing/2014/main" id="{897462DF-7BBA-46C1-A36E-D107B983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="" xmlns:a16="http://schemas.microsoft.com/office/drawing/2014/main" id="{882D5623-1A0D-47AF-A37E-705D4593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B397D2-49CA-4D82-A1D9-C51CB16465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030718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="" xmlns:a16="http://schemas.microsoft.com/office/drawing/2014/main" id="{423295D1-7DB3-4A6C-8696-3EF794A57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="" xmlns:a16="http://schemas.microsoft.com/office/drawing/2014/main" id="{5D327C78-0445-46C3-9ABB-31B71E12C1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2783D76A-6FF2-4FB2-A4B9-CCBE429014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12A57-7BBD-4689-ABAF-4C228D8ACE38}" type="datetimeFigureOut">
              <a:rPr lang="nb-NO" smtClean="0"/>
              <a:t>12.03.2019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DEC58EC2-7E93-4760-A544-7270F13AD3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2AD9052D-485B-4C40-BC49-385F02FA29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B397D2-49CA-4D82-A1D9-C51CB1646517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107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comments" Target="../comments/comment1.x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Undertittel 2"/>
          <p:cNvSpPr>
            <a:spLocks noGrp="1"/>
          </p:cNvSpPr>
          <p:nvPr>
            <p:ph type="subTitle" idx="4294967295"/>
          </p:nvPr>
        </p:nvSpPr>
        <p:spPr>
          <a:xfrm>
            <a:off x="616683" y="3159125"/>
            <a:ext cx="8940800" cy="1160463"/>
          </a:xfrm>
        </p:spPr>
        <p:txBody>
          <a:bodyPr>
            <a:normAutofit fontScale="47500" lnSpcReduction="20000"/>
          </a:bodyPr>
          <a:lstStyle/>
          <a:p>
            <a:pPr eaLnBrk="1" hangingPunct="1"/>
            <a:endParaRPr lang="nb-NO" altLang="nb-NO" sz="2800" b="1" dirty="0"/>
          </a:p>
          <a:p>
            <a:pPr eaLnBrk="1" hangingPunct="1"/>
            <a:r>
              <a:rPr lang="nb-NO" altLang="nb-NO" sz="5100" b="1" dirty="0" err="1" smtClean="0">
                <a:solidFill>
                  <a:srgbClr val="FF9933"/>
                </a:solidFill>
              </a:rPr>
              <a:t>Rotary</a:t>
            </a:r>
            <a:r>
              <a:rPr lang="nb-NO" altLang="nb-NO" sz="5100" b="1" dirty="0" smtClean="0">
                <a:solidFill>
                  <a:srgbClr val="FF9933"/>
                </a:solidFill>
              </a:rPr>
              <a:t> Flyktning Mentor</a:t>
            </a:r>
          </a:p>
          <a:p>
            <a:pPr eaLnBrk="1" hangingPunct="1"/>
            <a:r>
              <a:rPr lang="nb-NO" altLang="nb-NO" sz="2800" b="1" dirty="0" smtClean="0">
                <a:solidFill>
                  <a:srgbClr val="FF9933"/>
                </a:solidFill>
              </a:rPr>
              <a:t>v/Brit Opjordsmoen</a:t>
            </a:r>
          </a:p>
          <a:p>
            <a:pPr eaLnBrk="1" hangingPunct="1"/>
            <a:r>
              <a:rPr lang="nb-NO" altLang="nb-NO" b="1" dirty="0" smtClean="0">
                <a:solidFill>
                  <a:srgbClr val="FF9933"/>
                </a:solidFill>
              </a:rPr>
              <a:t>12.03.2019</a:t>
            </a:r>
            <a:endParaRPr lang="nb-NO" altLang="nb-NO" sz="2800" b="1" dirty="0">
              <a:solidFill>
                <a:srgbClr val="FF9933"/>
              </a:solidFill>
            </a:endParaRPr>
          </a:p>
        </p:txBody>
      </p:sp>
      <p:sp>
        <p:nvSpPr>
          <p:cNvPr id="9219" name="Tittel 1"/>
          <p:cNvSpPr>
            <a:spLocks noGrp="1"/>
          </p:cNvSpPr>
          <p:nvPr>
            <p:ph type="ctrTitle" idx="4294967295"/>
          </p:nvPr>
        </p:nvSpPr>
        <p:spPr>
          <a:xfrm>
            <a:off x="760291" y="1964104"/>
            <a:ext cx="11618913" cy="2406650"/>
          </a:xfrm>
        </p:spPr>
        <p:txBody>
          <a:bodyPr/>
          <a:lstStyle/>
          <a:p>
            <a:pPr eaLnBrk="1" hangingPunct="1"/>
            <a:r>
              <a:rPr lang="nb-NO" altLang="nb-NO" sz="5400" b="1" dirty="0" err="1">
                <a:solidFill>
                  <a:srgbClr val="0070C0"/>
                </a:solidFill>
              </a:rPr>
              <a:t>Vestheim</a:t>
            </a:r>
            <a:r>
              <a:rPr lang="nb-NO" altLang="nb-NO" sz="5400" b="1" dirty="0">
                <a:solidFill>
                  <a:srgbClr val="0070C0"/>
                </a:solidFill>
              </a:rPr>
              <a:t> </a:t>
            </a:r>
            <a:r>
              <a:rPr lang="nb-NO" altLang="nb-NO" sz="5400" b="1" dirty="0" err="1">
                <a:solidFill>
                  <a:srgbClr val="0070C0"/>
                </a:solidFill>
              </a:rPr>
              <a:t>Rotary</a:t>
            </a:r>
            <a:r>
              <a:rPr lang="nb-NO" altLang="nb-NO" sz="5400" b="1" dirty="0">
                <a:solidFill>
                  <a:srgbClr val="0070C0"/>
                </a:solidFill>
              </a:rPr>
              <a:t> Klubb 2018/19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A8661C1A-E805-4956-8040-5338E9D9D3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6643" y="102076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3" name="Objekt 2">
            <a:extLst>
              <a:ext uri="{FF2B5EF4-FFF2-40B4-BE49-F238E27FC236}">
                <a16:creationId xmlns="" xmlns:a16="http://schemas.microsoft.com/office/drawing/2014/main" id="{0BC8A5B6-3AAA-442C-B689-F4FB9111C2D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896643" y="1020763"/>
          <a:ext cx="906463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Picture" r:id="rId3" imgW="905256" imgH="1219200" progId="Word.Picture.8">
                  <p:embed/>
                </p:oleObj>
              </mc:Choice>
              <mc:Fallback>
                <p:oleObj name="Picture" r:id="rId3" imgW="905256" imgH="1219200" progId="Word.Picture.8">
                  <p:embed/>
                  <p:pic>
                    <p:nvPicPr>
                      <p:cNvPr id="3" name="Objekt 2">
                        <a:extLst>
                          <a:ext uri="{FF2B5EF4-FFF2-40B4-BE49-F238E27FC236}">
                            <a16:creationId xmlns="" xmlns:a16="http://schemas.microsoft.com/office/drawing/2014/main" id="{0BC8A5B6-3AAA-442C-B689-F4FB9111C2D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6643" y="1020763"/>
                        <a:ext cx="906463" cy="121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Bilde 31">
            <a:extLst>
              <a:ext uri="{FF2B5EF4-FFF2-40B4-BE49-F238E27FC236}">
                <a16:creationId xmlns="" xmlns:a16="http://schemas.microsoft.com/office/drawing/2014/main" id="{A5B8729F-1FEA-4FF3-AC0E-D93798BE1CE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488" y="5876925"/>
            <a:ext cx="16541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302EF98A-EFD5-4248-A19A-12E6D4DD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Hva skjer nå?</a:t>
            </a:r>
            <a:endParaRPr lang="nb-NO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="" xmlns:a16="http://schemas.microsoft.com/office/drawing/2014/main" id="{B54F8EC6-EE7C-47F1-8F88-2CA8A34D45E0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0892998" y="5518214"/>
          <a:ext cx="712848" cy="958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3" name="Picture" r:id="rId3" imgW="905256" imgH="1219200" progId="Word.Picture.8">
                  <p:embed/>
                </p:oleObj>
              </mc:Choice>
              <mc:Fallback>
                <p:oleObj name="Picture" r:id="rId3" imgW="905256" imgH="1219200" progId="Word.Picture.8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="" xmlns:a16="http://schemas.microsoft.com/office/drawing/2014/main" id="{B54F8EC6-EE7C-47F1-8F88-2CA8A34D45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2998" y="5518214"/>
                        <a:ext cx="712848" cy="9587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lassholder for innhold 5">
            <a:extLst>
              <a:ext uri="{FF2B5EF4-FFF2-40B4-BE49-F238E27FC236}">
                <a16:creationId xmlns="" xmlns:a16="http://schemas.microsoft.com/office/drawing/2014/main" id="{A5C51364-5D9C-469D-8C34-EF60ACC9A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nb-NO" dirty="0" smtClean="0"/>
              <a:t>Vi sonderer interessen i klubben. Vennligst gi tilbakemelding om du er motivert for å bli mentor</a:t>
            </a:r>
          </a:p>
          <a:p>
            <a:r>
              <a:rPr lang="nb-NO" dirty="0" smtClean="0"/>
              <a:t>Vår samarbeidspartner i Bærum kommune foreslår kandidater. Antall ikke bestemt/ avhenger av hvor mange mentorer som melder seg</a:t>
            </a:r>
          </a:p>
          <a:p>
            <a:r>
              <a:rPr lang="nb-NO" dirty="0" smtClean="0"/>
              <a:t>Kommunen velger i samråd med klubbens mentorkoordinator </a:t>
            </a:r>
            <a:r>
              <a:rPr lang="nb-NO" smtClean="0"/>
              <a:t>aktuelle kandidater for </a:t>
            </a:r>
            <a:r>
              <a:rPr lang="nb-NO" dirty="0" smtClean="0"/>
              <a:t>matching</a:t>
            </a:r>
          </a:p>
          <a:p>
            <a:r>
              <a:rPr lang="nb-NO" dirty="0" smtClean="0"/>
              <a:t>Alle mentorer blir tilbudt en oppfølging i klubbens regi med relevante temaer før de starter</a:t>
            </a:r>
          </a:p>
          <a:p>
            <a:r>
              <a:rPr lang="nb-NO" dirty="0" smtClean="0"/>
              <a:t>Oppstart ?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266728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ssholder for innhold 2"/>
          <p:cNvSpPr>
            <a:spLocks noGrp="1"/>
          </p:cNvSpPr>
          <p:nvPr>
            <p:ph sz="quarter" idx="4294967295"/>
          </p:nvPr>
        </p:nvSpPr>
        <p:spPr>
          <a:xfrm>
            <a:off x="1320800" y="1600200"/>
            <a:ext cx="10871200" cy="4495800"/>
          </a:xfrm>
        </p:spPr>
        <p:txBody>
          <a:bodyPr/>
          <a:lstStyle/>
          <a:p>
            <a:pPr eaLnBrk="1" hangingPunct="1"/>
            <a:endParaRPr lang="nb-NO" altLang="nb-NO"/>
          </a:p>
          <a:p>
            <a:pPr eaLnBrk="1" hangingPunct="1"/>
            <a:endParaRPr lang="nb-NO" altLang="nb-NO"/>
          </a:p>
        </p:txBody>
      </p:sp>
      <p:sp>
        <p:nvSpPr>
          <p:cNvPr id="10243" name="object 2"/>
          <p:cNvSpPr>
            <a:spLocks noChangeArrowheads="1"/>
          </p:cNvSpPr>
          <p:nvPr/>
        </p:nvSpPr>
        <p:spPr bwMode="auto">
          <a:xfrm>
            <a:off x="2679700" y="414338"/>
            <a:ext cx="6235700" cy="6229350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  <a:cs typeface="Arial" charset="0"/>
              </a:defRPr>
            </a:lvl9pPr>
          </a:lstStyle>
          <a:p>
            <a:pPr eaLnBrk="1" hangingPunct="1"/>
            <a:endParaRPr lang="nb-NO" altLang="nb-NO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tel 1"/>
          <p:cNvSpPr>
            <a:spLocks noGrp="1"/>
          </p:cNvSpPr>
          <p:nvPr>
            <p:ph type="title"/>
          </p:nvPr>
        </p:nvSpPr>
        <p:spPr>
          <a:xfrm>
            <a:off x="817563" y="228600"/>
            <a:ext cx="10871200" cy="990600"/>
          </a:xfrm>
        </p:spPr>
        <p:txBody>
          <a:bodyPr/>
          <a:lstStyle/>
          <a:p>
            <a:pPr algn="ctr" eaLnBrk="1" hangingPunct="1"/>
            <a:r>
              <a:rPr lang="nb-NO" altLang="nb-NO" dirty="0" smtClean="0"/>
              <a:t>Samarbeid med andre klubber</a:t>
            </a:r>
            <a:endParaRPr lang="nb-NO" altLang="nb-NO" dirty="0"/>
          </a:p>
        </p:txBody>
      </p:sp>
      <p:sp>
        <p:nvSpPr>
          <p:cNvPr id="3" name="Plassholder for innhold 2">
            <a:extLst/>
          </p:cNvPr>
          <p:cNvSpPr>
            <a:spLocks noGrp="1"/>
          </p:cNvSpPr>
          <p:nvPr>
            <p:ph sz="quarter" idx="1"/>
          </p:nvPr>
        </p:nvSpPr>
        <p:spPr>
          <a:extLst/>
        </p:spPr>
        <p:txBody>
          <a:bodyPr numCol="1">
            <a:normAutofit/>
          </a:bodyPr>
          <a:lstStyle/>
          <a:p>
            <a:pPr>
              <a:defRPr/>
            </a:pPr>
            <a:r>
              <a:rPr lang="nb-NO" sz="3200" dirty="0" smtClean="0"/>
              <a:t>Det er </a:t>
            </a:r>
            <a:r>
              <a:rPr lang="nb-NO" sz="3200" dirty="0" err="1" smtClean="0"/>
              <a:t>ca</a:t>
            </a:r>
            <a:r>
              <a:rPr lang="nb-NO" sz="3200" dirty="0" smtClean="0"/>
              <a:t> 50 </a:t>
            </a:r>
            <a:r>
              <a:rPr lang="nb-NO" sz="3200" dirty="0" err="1" smtClean="0"/>
              <a:t>Rotaryanere</a:t>
            </a:r>
            <a:r>
              <a:rPr lang="nb-NO" sz="3200" dirty="0" smtClean="0"/>
              <a:t> i Østlandsområdet som er mentorer for flyktninger</a:t>
            </a:r>
          </a:p>
          <a:p>
            <a:pPr>
              <a:defRPr/>
            </a:pPr>
            <a:r>
              <a:rPr lang="nb-NO" sz="3200" dirty="0" smtClean="0"/>
              <a:t>Det startet i 2016 som et initiativ fra Lillestrøm </a:t>
            </a:r>
            <a:r>
              <a:rPr lang="nb-NO" sz="3200" dirty="0" err="1" smtClean="0"/>
              <a:t>Rotary</a:t>
            </a:r>
            <a:endParaRPr lang="nb-NO" sz="3200" dirty="0" smtClean="0"/>
          </a:p>
          <a:p>
            <a:pPr>
              <a:defRPr/>
            </a:pPr>
            <a:r>
              <a:rPr lang="nb-NO" sz="3200" dirty="0" smtClean="0"/>
              <a:t>Klubben vår har vært invitert til møter i </a:t>
            </a:r>
            <a:r>
              <a:rPr lang="nb-NO" sz="3200" dirty="0" err="1" smtClean="0"/>
              <a:t>h.h.vis</a:t>
            </a:r>
            <a:r>
              <a:rPr lang="nb-NO" sz="3200" dirty="0" smtClean="0"/>
              <a:t> Lillestrøm, </a:t>
            </a:r>
            <a:r>
              <a:rPr lang="nb-NO" sz="3200" dirty="0" err="1" smtClean="0"/>
              <a:t>Atheneum</a:t>
            </a:r>
            <a:r>
              <a:rPr lang="nb-NO" sz="3200" dirty="0" smtClean="0"/>
              <a:t> og Gimle </a:t>
            </a:r>
            <a:r>
              <a:rPr lang="nb-NO" sz="3200" dirty="0" err="1" smtClean="0"/>
              <a:t>Rotary</a:t>
            </a:r>
            <a:endParaRPr lang="nb-NO" sz="3200" dirty="0" smtClean="0"/>
          </a:p>
          <a:p>
            <a:pPr>
              <a:defRPr/>
            </a:pPr>
            <a:r>
              <a:rPr lang="nb-NO" sz="3200" dirty="0" smtClean="0"/>
              <a:t>Dette er en satsning som er en del av strategiplanen vår</a:t>
            </a:r>
            <a:endParaRPr lang="nb-NO" sz="3200" dirty="0"/>
          </a:p>
        </p:txBody>
      </p:sp>
      <p:pic>
        <p:nvPicPr>
          <p:cNvPr id="18436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3488" y="5876925"/>
            <a:ext cx="16541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Objekt 5">
            <a:extLst>
              <a:ext uri="{FF2B5EF4-FFF2-40B4-BE49-F238E27FC236}">
                <a16:creationId xmlns="" xmlns:a16="http://schemas.microsoft.com/office/drawing/2014/main" id="{C208B3AE-1272-48E7-B786-020DA6C5AD5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781844" y="5540439"/>
          <a:ext cx="712848" cy="958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Picture" r:id="rId4" imgW="905256" imgH="1219200" progId="Word.Picture.8">
                  <p:embed/>
                </p:oleObj>
              </mc:Choice>
              <mc:Fallback>
                <p:oleObj name="Picture" r:id="rId4" imgW="905256" imgH="1219200" progId="Word.Picture.8">
                  <p:embed/>
                  <p:pic>
                    <p:nvPicPr>
                      <p:cNvPr id="6" name="Objekt 5">
                        <a:extLst>
                          <a:ext uri="{FF2B5EF4-FFF2-40B4-BE49-F238E27FC236}">
                            <a16:creationId xmlns="" xmlns:a16="http://schemas.microsoft.com/office/drawing/2014/main" id="{C208B3AE-1272-48E7-B786-020DA6C5AD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844" y="5540439"/>
                        <a:ext cx="712848" cy="9587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DDE5F7CA-7DFE-47F4-AA94-216CDED4F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nb-NO" dirty="0" smtClean="0"/>
              <a:t>6.mars møte med Bærum kommune, </a:t>
            </a:r>
            <a:r>
              <a:rPr lang="nb-NO" dirty="0" err="1" smtClean="0"/>
              <a:t>Flyktningetaten</a:t>
            </a:r>
            <a:r>
              <a:rPr lang="nb-NO" dirty="0" smtClean="0"/>
              <a:t> og BKVO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C41EF5AB-5265-4056-84FE-E080D0B55F5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nb-NO" b="1" dirty="0" smtClean="0"/>
          </a:p>
          <a:p>
            <a:pPr marL="0" indent="0">
              <a:buNone/>
            </a:pPr>
            <a:r>
              <a:rPr lang="nb-NO" b="1" dirty="0" smtClean="0"/>
              <a:t>Tema:</a:t>
            </a:r>
          </a:p>
          <a:p>
            <a:r>
              <a:rPr lang="nb-NO" b="1" dirty="0" smtClean="0"/>
              <a:t>Undersøke interessen for å starte mentorprogram med </a:t>
            </a:r>
            <a:r>
              <a:rPr lang="nb-NO" b="1" dirty="0" err="1" smtClean="0"/>
              <a:t>Vestheim</a:t>
            </a:r>
            <a:r>
              <a:rPr lang="nb-NO" b="1" dirty="0" smtClean="0"/>
              <a:t> </a:t>
            </a:r>
            <a:r>
              <a:rPr lang="nb-NO" b="1" dirty="0" err="1" smtClean="0"/>
              <a:t>Rotary</a:t>
            </a:r>
            <a:endParaRPr lang="nb-NO" b="1" dirty="0" smtClean="0"/>
          </a:p>
          <a:p>
            <a:r>
              <a:rPr lang="nb-NO" b="1" dirty="0" smtClean="0"/>
              <a:t>Hvorfor?</a:t>
            </a:r>
          </a:p>
          <a:p>
            <a:r>
              <a:rPr lang="nb-NO" b="1" dirty="0" smtClean="0"/>
              <a:t>Mange </a:t>
            </a:r>
            <a:r>
              <a:rPr lang="nb-NO" b="1" dirty="0" err="1" smtClean="0"/>
              <a:t>ressursterke</a:t>
            </a:r>
            <a:r>
              <a:rPr lang="nb-NO" b="1" dirty="0" smtClean="0"/>
              <a:t> medlemmer som viser at </a:t>
            </a:r>
            <a:r>
              <a:rPr lang="nb-NO" b="1" dirty="0" err="1" smtClean="0"/>
              <a:t>mentoring</a:t>
            </a:r>
            <a:r>
              <a:rPr lang="nb-NO" b="1" dirty="0" smtClean="0"/>
              <a:t> er noe som engasjerer dem (ref. Diakonhjemmets sykehus)</a:t>
            </a:r>
          </a:p>
          <a:p>
            <a:r>
              <a:rPr lang="nb-NO" b="1" dirty="0" smtClean="0"/>
              <a:t>Styrke klubbens samfunnsengasjement og bidra til bedre integrering</a:t>
            </a:r>
          </a:p>
          <a:p>
            <a:pPr marL="0" indent="0">
              <a:buNone/>
            </a:pPr>
            <a:endParaRPr lang="nb-NO" b="1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="" xmlns:a16="http://schemas.microsoft.com/office/drawing/2014/main" id="{2ACCF3A6-023F-402E-8A8D-2E94A14C436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0892998" y="5518214"/>
          <a:ext cx="712848" cy="958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Picture" r:id="rId3" imgW="905256" imgH="1219200" progId="Word.Picture.8">
                  <p:embed/>
                </p:oleObj>
              </mc:Choice>
              <mc:Fallback>
                <p:oleObj name="Picture" r:id="rId3" imgW="905256" imgH="1219200" progId="Word.Picture.8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="" xmlns:a16="http://schemas.microsoft.com/office/drawing/2014/main" id="{2ACCF3A6-023F-402E-8A8D-2E94A14C436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2998" y="5518214"/>
                        <a:ext cx="712848" cy="9587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20586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0C735FF9-D4B6-4A8D-BF8F-DCF799342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Hvorfor?</a:t>
            </a:r>
            <a:br>
              <a:rPr lang="nb-NO" dirty="0" smtClean="0"/>
            </a:br>
            <a:r>
              <a:rPr lang="nb-NO" dirty="0" smtClean="0"/>
              <a:t>Service </a:t>
            </a:r>
            <a:r>
              <a:rPr lang="nb-NO" dirty="0" err="1" smtClean="0"/>
              <a:t>Above</a:t>
            </a:r>
            <a:r>
              <a:rPr lang="nb-NO" dirty="0" smtClean="0"/>
              <a:t> </a:t>
            </a:r>
            <a:r>
              <a:rPr lang="nb-NO" dirty="0" err="1" smtClean="0"/>
              <a:t>Self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951DB47E-C56B-45A2-8CD0-8ABBAEE4771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838200" y="1840523"/>
            <a:ext cx="10515600" cy="4336440"/>
          </a:xfrm>
        </p:spPr>
        <p:txBody>
          <a:bodyPr numCol="2">
            <a:normAutofit/>
          </a:bodyPr>
          <a:lstStyle/>
          <a:p>
            <a:r>
              <a:rPr lang="nb-NO" dirty="0" smtClean="0"/>
              <a:t>I våre dager er mange mennesker på flukt fra ufred og krig i hjemlandet. Vi </a:t>
            </a:r>
            <a:r>
              <a:rPr lang="nb-NO" dirty="0" err="1" smtClean="0"/>
              <a:t>Rotaryanere</a:t>
            </a:r>
            <a:r>
              <a:rPr lang="nb-NO" dirty="0" smtClean="0"/>
              <a:t> kan utgjøre en forskjell for mennesker som enten har kommet til Norge som del av en FN kvote – eller tatt seg hit selv på farefulle reiser gjennom mange land- og oppnådd flyktningstatus.</a:t>
            </a:r>
          </a:p>
          <a:p>
            <a:r>
              <a:rPr lang="nb-NO" dirty="0" smtClean="0"/>
              <a:t>Målgruppen er bosatt i Bærum og går på et 2 </a:t>
            </a:r>
            <a:r>
              <a:rPr lang="nb-NO" dirty="0" err="1" smtClean="0"/>
              <a:t>årig</a:t>
            </a:r>
            <a:r>
              <a:rPr lang="nb-NO" dirty="0" smtClean="0"/>
              <a:t> introduksjonsprogram</a:t>
            </a:r>
            <a:endParaRPr lang="nb-NO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="" xmlns:a16="http://schemas.microsoft.com/office/drawing/2014/main" id="{7BE9FECB-F825-4732-B279-103E66BD40F6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0892998" y="5518214"/>
          <a:ext cx="712848" cy="958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Picture" r:id="rId3" imgW="905256" imgH="1219200" progId="Word.Picture.8">
                  <p:embed/>
                </p:oleObj>
              </mc:Choice>
              <mc:Fallback>
                <p:oleObj name="Picture" r:id="rId3" imgW="905256" imgH="1219200" progId="Word.Picture.8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="" xmlns:a16="http://schemas.microsoft.com/office/drawing/2014/main" id="{7BE9FECB-F825-4732-B279-103E66BD40F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2998" y="5518214"/>
                        <a:ext cx="712848" cy="9587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4638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44B37C2D-6971-49FE-A799-FEEF9115E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Introduksjonsprogram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551D035F-DC1F-4CAB-9BF4-DF157B902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 lvl="0"/>
            <a:r>
              <a:rPr lang="nb-NO" dirty="0" smtClean="0"/>
              <a:t>Lære norsk (norskundervisning)</a:t>
            </a:r>
          </a:p>
          <a:p>
            <a:pPr lvl="0"/>
            <a:r>
              <a:rPr lang="nb-NO" dirty="0" smtClean="0"/>
              <a:t>Få innføring i det norske samfunn, rettigheter og plikter</a:t>
            </a:r>
          </a:p>
          <a:p>
            <a:pPr lvl="0"/>
            <a:r>
              <a:rPr lang="nb-NO" dirty="0" smtClean="0"/>
              <a:t>Bli introdusert til arbeidslivet gjennom arbeidspraksis</a:t>
            </a:r>
          </a:p>
          <a:p>
            <a:pPr lvl="0"/>
            <a:r>
              <a:rPr lang="nb-NO" dirty="0" smtClean="0"/>
              <a:t>Arbeidslivets normer og regler, lære om hva som kan føre til jobb, skrive søknader, selvpresentasjon og intervjutrening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810912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D8304BE2-60A6-4993-A000-55E67C70D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Kriterier for utvelgelse som adept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32E94EBE-A587-48E2-9864-160D847CC7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Beherske norsk på et nivå hvor adepten kan nyttiggjøre seg samtalene med mentoren (A2)</a:t>
            </a:r>
          </a:p>
          <a:p>
            <a:r>
              <a:rPr lang="nb-NO" dirty="0" smtClean="0"/>
              <a:t>Eventuelt engelsk språklig</a:t>
            </a:r>
          </a:p>
          <a:p>
            <a:r>
              <a:rPr lang="nb-NO" dirty="0" smtClean="0"/>
              <a:t>Høy grad av motivasjon for å bli integrert</a:t>
            </a:r>
          </a:p>
          <a:p>
            <a:r>
              <a:rPr lang="nb-NO" dirty="0" smtClean="0"/>
              <a:t>God utdanning/ akademiker</a:t>
            </a:r>
          </a:p>
          <a:p>
            <a:r>
              <a:rPr lang="nb-NO" dirty="0" smtClean="0"/>
              <a:t>Videregående skole nivå – fagbrev</a:t>
            </a:r>
          </a:p>
          <a:p>
            <a:r>
              <a:rPr lang="nb-NO" dirty="0" smtClean="0"/>
              <a:t>Andre med bred erfaringsbakgrunn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92399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531A537C-5B6E-4F3F-8984-7EAFCDA9A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Gjennomføring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B374179F-8766-4A3A-8F45-338746B6D4A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 numCol="2">
            <a:normAutofit/>
          </a:bodyPr>
          <a:lstStyle/>
          <a:p>
            <a:r>
              <a:rPr lang="nb-NO" dirty="0" smtClean="0"/>
              <a:t>Mentoren og kandidaten styrer selv møtested og tidspunkt, varighet, frekvens og innhold i møtene, minimum 1 gang i måneden</a:t>
            </a:r>
          </a:p>
          <a:p>
            <a:r>
              <a:rPr lang="nb-NO" dirty="0" smtClean="0"/>
              <a:t>Vanligvis over 1 år. Starte møtene på et nøytralt sted, f.eks. på kafe’</a:t>
            </a:r>
          </a:p>
          <a:p>
            <a:r>
              <a:rPr lang="nb-NO" dirty="0" smtClean="0"/>
              <a:t>Du er ikke FLYKTNINGKONTAKT som involverer deg i privatlivet og familien</a:t>
            </a:r>
            <a:endParaRPr lang="nb-NO" dirty="0"/>
          </a:p>
        </p:txBody>
      </p:sp>
      <p:graphicFrame>
        <p:nvGraphicFramePr>
          <p:cNvPr id="4" name="Objekt 3">
            <a:extLst>
              <a:ext uri="{FF2B5EF4-FFF2-40B4-BE49-F238E27FC236}">
                <a16:creationId xmlns="" xmlns:a16="http://schemas.microsoft.com/office/drawing/2014/main" id="{AD25A421-F044-4BDC-A9CE-7A7984A2D77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0892998" y="5518214"/>
          <a:ext cx="712848" cy="958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Picture" r:id="rId3" imgW="905256" imgH="1219200" progId="Word.Picture.8">
                  <p:embed/>
                </p:oleObj>
              </mc:Choice>
              <mc:Fallback>
                <p:oleObj name="Picture" r:id="rId3" imgW="905256" imgH="12192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2998" y="5518214"/>
                        <a:ext cx="712848" cy="9587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6708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3F2B0BBE-0B03-484B-A212-5405E7403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Hva skal mentoren bidra med?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D03070C0-AF8A-40A4-9DFC-AF9BCEF8439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b-NO" dirty="0" smtClean="0"/>
              <a:t>Trening i å snakke norsk</a:t>
            </a:r>
          </a:p>
          <a:p>
            <a:r>
              <a:rPr lang="nb-NO" dirty="0" smtClean="0"/>
              <a:t>Innsikt i norske skikker og norsk kultur</a:t>
            </a:r>
            <a:r>
              <a:rPr lang="nb-NO" dirty="0"/>
              <a:t> </a:t>
            </a:r>
            <a:r>
              <a:rPr lang="nb-NO" dirty="0" smtClean="0"/>
              <a:t>med spesiell fokus på arbeidsliv og hva arbeidsgivere verdsetter hos sine ansatte</a:t>
            </a:r>
          </a:p>
          <a:p>
            <a:r>
              <a:rPr lang="nb-NO" dirty="0" smtClean="0"/>
              <a:t>Bistand i prosessen for at adepten skaffer seg jobb ( er adeptens eget ansvar)</a:t>
            </a:r>
          </a:p>
          <a:p>
            <a:r>
              <a:rPr lang="nb-NO" dirty="0" smtClean="0"/>
              <a:t>Et trygt kontaktpunkt</a:t>
            </a:r>
          </a:p>
          <a:p>
            <a:r>
              <a:rPr lang="nb-NO" dirty="0" smtClean="0"/>
              <a:t>Bidra med nettverk mot </a:t>
            </a:r>
            <a:r>
              <a:rPr lang="nb-NO" dirty="0" err="1" smtClean="0"/>
              <a:t>idrettskubber</a:t>
            </a:r>
            <a:r>
              <a:rPr lang="nb-NO" dirty="0" smtClean="0"/>
              <a:t>, fritidsaktiviteter og sosiale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arenaer</a:t>
            </a:r>
          </a:p>
        </p:txBody>
      </p:sp>
      <p:graphicFrame>
        <p:nvGraphicFramePr>
          <p:cNvPr id="4" name="Objekt 3">
            <a:extLst>
              <a:ext uri="{FF2B5EF4-FFF2-40B4-BE49-F238E27FC236}">
                <a16:creationId xmlns="" xmlns:a16="http://schemas.microsoft.com/office/drawing/2014/main" id="{70FAF360-4C4D-45AF-A80A-3AE0874FAEF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0892998" y="5518214"/>
          <a:ext cx="712848" cy="9587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Picture" r:id="rId3" imgW="905256" imgH="1219200" progId="Word.Picture.8">
                  <p:embed/>
                </p:oleObj>
              </mc:Choice>
              <mc:Fallback>
                <p:oleObj name="Picture" r:id="rId3" imgW="905256" imgH="1219200" progId="Word.Picture.8">
                  <p:embed/>
                  <p:pic>
                    <p:nvPicPr>
                      <p:cNvPr id="4" name="Objekt 3">
                        <a:extLst>
                          <a:ext uri="{FF2B5EF4-FFF2-40B4-BE49-F238E27FC236}">
                            <a16:creationId xmlns="" xmlns:a16="http://schemas.microsoft.com/office/drawing/2014/main" id="{70FAF360-4C4D-45AF-A80A-3AE0874FAE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2998" y="5518214"/>
                        <a:ext cx="712848" cy="9587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82266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441</Words>
  <Application>Microsoft Office PowerPoint</Application>
  <PresentationFormat>Egendefinert</PresentationFormat>
  <Paragraphs>49</Paragraphs>
  <Slides>10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2" baseType="lpstr">
      <vt:lpstr>Office-tema</vt:lpstr>
      <vt:lpstr>Picture</vt:lpstr>
      <vt:lpstr>Vestheim Rotary Klubb 2018/19</vt:lpstr>
      <vt:lpstr>PowerPoint-presentasjon</vt:lpstr>
      <vt:lpstr>Samarbeid med andre klubber</vt:lpstr>
      <vt:lpstr>6.mars møte med Bærum kommune, Flyktningetaten og BKVO</vt:lpstr>
      <vt:lpstr>Hvorfor? Service Above Self</vt:lpstr>
      <vt:lpstr>Introduksjonsprogram</vt:lpstr>
      <vt:lpstr>Kriterier for utvelgelse som adept</vt:lpstr>
      <vt:lpstr>Gjennomføring</vt:lpstr>
      <vt:lpstr>Hva skal mentoren bidra med?</vt:lpstr>
      <vt:lpstr>Hva skjer nå?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Torunn Holst</dc:creator>
  <cp:lastModifiedBy>Bruker</cp:lastModifiedBy>
  <cp:revision>15</cp:revision>
  <cp:lastPrinted>2019-03-12T13:03:17Z</cp:lastPrinted>
  <dcterms:created xsi:type="dcterms:W3CDTF">2019-03-01T16:20:57Z</dcterms:created>
  <dcterms:modified xsi:type="dcterms:W3CDTF">2019-03-12T20:28:23Z</dcterms:modified>
</cp:coreProperties>
</file>