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61" r:id="rId2"/>
    <p:sldId id="365" r:id="rId3"/>
    <p:sldId id="434" r:id="rId4"/>
    <p:sldId id="441" r:id="rId5"/>
    <p:sldId id="442" r:id="rId6"/>
    <p:sldId id="443" r:id="rId7"/>
    <p:sldId id="439" r:id="rId8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00FF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67532" autoAdjust="0"/>
  </p:normalViewPr>
  <p:slideViewPr>
    <p:cSldViewPr snapToGrid="0">
      <p:cViewPr varScale="1">
        <p:scale>
          <a:sx n="27" d="100"/>
          <a:sy n="27" d="100"/>
        </p:scale>
        <p:origin x="1368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9218B-1BC8-41FA-B17D-7E6C67294185}" type="datetimeFigureOut">
              <a:rPr lang="nb-NO" smtClean="0"/>
              <a:t>11.03.2019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FEA681-DE03-4A1E-8EAF-106AEDCC0DA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91464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5E75977B-80A8-4AD8-BA62-B15CB406A6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</a:pPr>
            <a:fld id="{8880D7F2-783E-4A01-A26F-2E47F236930E}" type="slidenum">
              <a:rPr lang="en-US" altLang="nb-NO" smtClean="0"/>
              <a:pPr>
                <a:spcBef>
                  <a:spcPct val="0"/>
                </a:spcBef>
              </a:pPr>
              <a:t>1</a:t>
            </a:fld>
            <a:endParaRPr lang="en-US" altLang="nb-NO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094BB4F7-5521-42AF-B23D-8555D7B533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FB4434CC-D5FF-4FA0-8847-3CEAEEA2A6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nb-NO" dirty="0">
              <a:latin typeface="Arial" panose="020B0604020202020204" pitchFamily="34" charset="0"/>
              <a:ea typeface="ヒラギノ角ゴ Pro W3" pitchFamily="-8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FEA681-DE03-4A1E-8EAF-106AEDCC0DAF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06624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Plassholder for lysbilde 1">
            <a:extLst>
              <a:ext uri="{FF2B5EF4-FFF2-40B4-BE49-F238E27FC236}">
                <a16:creationId xmlns:a16="http://schemas.microsoft.com/office/drawing/2014/main" id="{362AA10D-D620-4378-AEF1-CF311379A2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Plassholder for notater 2">
            <a:extLst>
              <a:ext uri="{FF2B5EF4-FFF2-40B4-BE49-F238E27FC236}">
                <a16:creationId xmlns:a16="http://schemas.microsoft.com/office/drawing/2014/main" id="{12178D00-75E2-44DE-97E9-D1907108B9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altLang="nb-NO" dirty="0">
              <a:latin typeface="Arial" panose="020B0604020202020204" pitchFamily="34" charset="0"/>
              <a:ea typeface="ヒラギノ角ゴ Pro W3" pitchFamily="-84" charset="-128"/>
            </a:endParaRPr>
          </a:p>
        </p:txBody>
      </p:sp>
      <p:sp>
        <p:nvSpPr>
          <p:cNvPr id="26628" name="Plassholder for lysbildenummer 3">
            <a:extLst>
              <a:ext uri="{FF2B5EF4-FFF2-40B4-BE49-F238E27FC236}">
                <a16:creationId xmlns:a16="http://schemas.microsoft.com/office/drawing/2014/main" id="{B4D5BA36-DF82-4933-BC1D-833ECD59CC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fld id="{1EEAF277-B303-4DCE-A14C-6C70FED0F0E9}" type="slidenum">
              <a:rPr lang="en-US" altLang="nb-NO" sz="1200" smtClean="0"/>
              <a:pPr/>
              <a:t>3</a:t>
            </a:fld>
            <a:endParaRPr lang="en-US" altLang="nb-NO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FEA681-DE03-4A1E-8EAF-106AEDCC0DAF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459387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FEA681-DE03-4A1E-8EAF-106AEDCC0DAF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888562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FEA681-DE03-4A1E-8EAF-106AEDCC0DAF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76448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BED3CFA-27DC-4EDB-9D4E-855630C81A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FA9607F-3A08-4526-B835-51A5F10BBF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4CC8ECD-FA96-46CC-BA25-29999A6C5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188C7-B80E-499C-B06E-8EE35BC8C62E}" type="datetime1">
              <a:rPr lang="nb-NO" smtClean="0"/>
              <a:t>11.03.2019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31D1863-4601-4BB6-A1F2-98D70352D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E7BD8CA-3E3E-4B2A-92FA-6D236EDFA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25DC-365F-4221-8DF8-E5976F2D656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21708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20091E5-8891-4B4C-A15F-DCC4BFF3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6ACB8AFE-478D-4C5B-AF1B-10E58BEC16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12DAB06-56E0-4F69-B641-0DDA08BBD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DF8A4-9BD7-4BB2-B366-0763B1A9AA99}" type="datetime1">
              <a:rPr lang="nb-NO" smtClean="0"/>
              <a:t>11.03.2019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62C9CB0-5EE9-4B3E-BBAF-425348CDE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592D830-7706-4241-9A0C-45ACD8150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25DC-365F-4221-8DF8-E5976F2D656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95317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48483FA6-4EAA-491D-8490-0EE1FACCA3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4B276CDE-ED3E-42C2-AF09-909B5E9E80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D49CA22-0E31-4D51-BA36-54B205C22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F1A6C-2FEA-49AD-A55D-21D271A69E5C}" type="datetime1">
              <a:rPr lang="nb-NO" smtClean="0"/>
              <a:t>11.03.2019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E178E68-8551-461F-8AF3-89FB17DD2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6354350-1662-452E-9AF3-FDF42D244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25DC-365F-4221-8DF8-E5976F2D656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56158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58664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61500D83-B4E9-4D3E-9069-1A8A6CEA94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0D7B641-1A2F-4CB7-83FD-03C22CD842D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203200" y="2667000"/>
            <a:ext cx="12700000" cy="1600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00" y="2667000"/>
            <a:ext cx="117856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986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5D01955-9EE8-4E4D-98C6-54F9665B5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80DDF69-6A8D-4BC5-BA4C-AD38A772C7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FDE071B-54AC-485A-8BE8-5DB5961DC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5C5D3-DA4C-46A0-AC34-043607CB2826}" type="datetime1">
              <a:rPr lang="nb-NO" smtClean="0"/>
              <a:t>11.03.2019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AE28BCD-33C8-4254-A907-04DDA56D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CBA3F40-FE5F-432C-814D-91FCF5877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25DC-365F-4221-8DF8-E5976F2D656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3145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C050D94-7CB0-443A-A4B6-7385175C7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552C1E45-56CE-4492-AF02-89790251E0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56FE252-1202-4864-935E-C6EC75EA6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DC71-3EA7-4C5A-A3C0-53FE5D2CAE17}" type="datetime1">
              <a:rPr lang="nb-NO" smtClean="0"/>
              <a:t>11.03.2019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D0C82EF-AF2E-4D0C-B00B-EB7AEC7C1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098E486-9167-44BB-9CAE-C1EBD384C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25DC-365F-4221-8DF8-E5976F2D656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81349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CFF695A-B76C-45B9-91B4-1FBF59929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A4E905D-1D6B-4E89-BE90-F17D70FCB9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50ADC58-3598-4C65-8295-8B194E2418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9C8D596-3D75-44B5-8D60-E0B862692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6CC42-B97C-4EC8-B258-EEA6BF4555F3}" type="datetime1">
              <a:rPr lang="nb-NO" smtClean="0"/>
              <a:t>11.03.2019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2B8D9F2-F3CF-4965-91D8-EB55E444F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BE315F9-82FA-4F14-A9F7-31ED5B35B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25DC-365F-4221-8DF8-E5976F2D656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09818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076556A-CDC9-44E6-ADDE-DF5E35550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760943C-E5CC-4526-8B9F-53FFFE4FBD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AB7B76F-1BCF-4F4C-B57F-F4C02D85D2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D0831833-35CA-4007-B84E-1872EF209C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1F5CA2E7-D988-4CCC-A379-902C3AF040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B56292E1-7096-4FBE-9573-4979B9F75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B014D-3C47-45AB-BFBD-45FE2ECE0551}" type="datetime1">
              <a:rPr lang="nb-NO" smtClean="0"/>
              <a:t>11.03.2019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61C8DEF-8D01-4EBF-9B83-F62B313FB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B4547DB6-405A-4E26-9A62-676E7774F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25DC-365F-4221-8DF8-E5976F2D656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54595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0322606-29D8-4144-8F7D-AC221BDAA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173610B8-9BE0-4180-B4F6-70B99DB2F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E4E8-A736-4A20-9057-374978B556CC}" type="datetime1">
              <a:rPr lang="nb-NO" smtClean="0"/>
              <a:t>11.03.2019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7423EFE6-C5AB-4262-9C9D-17DF1B5D4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492644FD-205A-4642-8D15-9AAE1E6AB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25DC-365F-4221-8DF8-E5976F2D656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74666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CF893660-7008-4358-9D0E-D5871D8AE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5313-C05C-43F3-81CD-5170F6BC0C62}" type="datetime1">
              <a:rPr lang="nb-NO" smtClean="0"/>
              <a:t>11.03.2019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692D770-78D4-438C-9131-3BCA32F3F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B2786CE-68FF-466C-8A46-DA69ECCD9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25DC-365F-4221-8DF8-E5976F2D656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01819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30A9D06-6760-475F-9CBC-B0B46AF00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F8F8CA2-E24C-40B3-BD64-A1CDE29A5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FDE33121-4F91-4C78-BAFD-8EAEF5F3CC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F0C79F4-7A74-4A25-A136-C6646FC22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C9201-A40F-4BE6-B067-88A2DC26F874}" type="datetime1">
              <a:rPr lang="nb-NO" smtClean="0"/>
              <a:t>11.03.2019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746AA00-C541-44D1-81DD-45300C07D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FFE127F-56B0-4371-937F-23DA357C0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25DC-365F-4221-8DF8-E5976F2D656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85677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CC56E21-C192-4459-93DE-299A26659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5B816BDA-6A78-44C9-9AE1-CD368251A0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3E149C2-69C4-424A-9163-4BBA960428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3FABFC6-4245-454E-BBD5-637CEE6F3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F711-039C-4EB9-B3A1-D1A9B31AC3CB}" type="datetime1">
              <a:rPr lang="nb-NO" smtClean="0"/>
              <a:t>11.03.2019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0802FC4-0772-463B-9178-7697189DE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C8AB0D0-03DB-4213-9EBE-69E4D6272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25DC-365F-4221-8DF8-E5976F2D656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2691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868E7852-89B7-400A-AEA7-0E762226F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6FE86D8-2F41-4D1E-B84B-C85170F34A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C4E9284-90A5-4B33-8D83-F0EC328D55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3B188-EE6D-4E2A-9E5F-83831DF766FD}" type="datetime1">
              <a:rPr lang="nb-NO" smtClean="0"/>
              <a:t>11.03.2019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70F7826-3FD0-413E-AFB4-629F618B6D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2F88B91-A4AC-4A6D-A004-F7EE073B60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A25DC-365F-4221-8DF8-E5976F2D656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24477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87C1BBE-575F-4F0E-93A2-53E17AF91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429000"/>
            <a:ext cx="12192000" cy="102308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19459" name="Rectangle 10">
            <a:extLst>
              <a:ext uri="{FF2B5EF4-FFF2-40B4-BE49-F238E27FC236}">
                <a16:creationId xmlns:a16="http://schemas.microsoft.com/office/drawing/2014/main" id="{D0794138-5EEB-476C-8DB2-BE2D45274B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219" y="3584377"/>
            <a:ext cx="7781266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>
              <a:spcAft>
                <a:spcPts val="2400"/>
              </a:spcAft>
            </a:pPr>
            <a:r>
              <a:rPr lang="en-US" altLang="nb-NO" sz="4400" b="1" dirty="0">
                <a:solidFill>
                  <a:schemeClr val="bg1"/>
                </a:solidFill>
                <a:latin typeface="Arial Narrow Bold" pitchFamily="-84" charset="0"/>
              </a:rPr>
              <a:t>ROTARY CONNECTS THE WORLD </a:t>
            </a:r>
          </a:p>
          <a:p>
            <a:pPr eaLnBrk="1" hangingPunct="1"/>
            <a:r>
              <a:rPr lang="en-US" altLang="nb-NO" sz="3200" dirty="0">
                <a:solidFill>
                  <a:srgbClr val="0070C0"/>
                </a:solidFill>
                <a:latin typeface="Arial Narrow" panose="020B0606020202030204" pitchFamily="34" charset="0"/>
              </a:rPr>
              <a:t>Baard Lund</a:t>
            </a:r>
          </a:p>
          <a:p>
            <a:pPr eaLnBrk="1" hangingPunct="1"/>
            <a:r>
              <a:rPr lang="en-US" altLang="nb-NO" sz="3200" dirty="0">
                <a:solidFill>
                  <a:srgbClr val="0070C0"/>
                </a:solidFill>
                <a:latin typeface="Arial Narrow" panose="020B0606020202030204" pitchFamily="34" charset="0"/>
              </a:rPr>
              <a:t>DGE </a:t>
            </a:r>
            <a:r>
              <a:rPr lang="en-US" altLang="nb-NO" sz="3200" dirty="0" err="1">
                <a:solidFill>
                  <a:srgbClr val="0070C0"/>
                </a:solidFill>
                <a:latin typeface="Arial Narrow" panose="020B0606020202030204" pitchFamily="34" charset="0"/>
              </a:rPr>
              <a:t>Distrikt</a:t>
            </a:r>
            <a:r>
              <a:rPr lang="en-US" altLang="nb-NO" sz="3200" dirty="0">
                <a:solidFill>
                  <a:srgbClr val="0070C0"/>
                </a:solidFill>
                <a:latin typeface="Arial Narrow" panose="020B0606020202030204" pitchFamily="34" charset="0"/>
              </a:rPr>
              <a:t> 2310 2019-20</a:t>
            </a:r>
          </a:p>
          <a:p>
            <a:pPr eaLnBrk="1" hangingPunct="1"/>
            <a:r>
              <a:rPr lang="en-US" altLang="nb-NO" sz="3200" dirty="0">
                <a:solidFill>
                  <a:srgbClr val="0070C0"/>
                </a:solidFill>
                <a:latin typeface="Arial Narrow" panose="020B0606020202030204" pitchFamily="34" charset="0"/>
              </a:rPr>
              <a:t>16. – 17. mars 2019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995576F3-DD49-4446-BEBE-648C2549BB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397237"/>
            <a:ext cx="6400813" cy="2286005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>
            <a:extLst>
              <a:ext uri="{FF2B5EF4-FFF2-40B4-BE49-F238E27FC236}">
                <a16:creationId xmlns:a16="http://schemas.microsoft.com/office/drawing/2014/main" id="{7119F5DB-A5A3-4404-9FE9-18EC3462FD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53515"/>
            <a:ext cx="12192000" cy="102308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8F326D69-6A06-4D46-8532-873D2F8D95C6}"/>
              </a:ext>
            </a:extLst>
          </p:cNvPr>
          <p:cNvSpPr txBox="1"/>
          <p:nvPr/>
        </p:nvSpPr>
        <p:spPr>
          <a:xfrm>
            <a:off x="2020185" y="480334"/>
            <a:ext cx="83571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400" b="1" dirty="0">
                <a:solidFill>
                  <a:schemeClr val="bg1">
                    <a:lumMod val="95000"/>
                  </a:schemeClr>
                </a:solidFill>
                <a:latin typeface="Arial Narrow" panose="020B0606020202030204" pitchFamily="34" charset="0"/>
              </a:rPr>
              <a:t>ROTARY CONNECTS THE WORLD</a:t>
            </a: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329BC429-5588-402E-90B2-D6DC6FBC0F06}"/>
              </a:ext>
            </a:extLst>
          </p:cNvPr>
          <p:cNvSpPr txBox="1"/>
          <p:nvPr/>
        </p:nvSpPr>
        <p:spPr>
          <a:xfrm>
            <a:off x="191386" y="1503414"/>
            <a:ext cx="114831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2060"/>
                </a:solidFill>
                <a:latin typeface="Arial Narrow" panose="020B0606020202030204" pitchFamily="34" charset="0"/>
              </a:rPr>
              <a:t>“Together we see a world where people unite </a:t>
            </a:r>
          </a:p>
          <a:p>
            <a:pPr algn="ctr"/>
            <a:r>
              <a:rPr lang="en-US" sz="4000" dirty="0">
                <a:solidFill>
                  <a:srgbClr val="002060"/>
                </a:solidFill>
                <a:latin typeface="Arial Narrow" panose="020B0606020202030204" pitchFamily="34" charset="0"/>
              </a:rPr>
              <a:t>and take action to create lasting change </a:t>
            </a:r>
          </a:p>
          <a:p>
            <a:pPr algn="ctr"/>
            <a:r>
              <a:rPr lang="en-US" sz="4000" dirty="0">
                <a:solidFill>
                  <a:srgbClr val="002060"/>
                </a:solidFill>
                <a:latin typeface="Arial Narrow" panose="020B0606020202030204" pitchFamily="34" charset="0"/>
              </a:rPr>
              <a:t>– across the globe, in our communities, and in ourselves”</a:t>
            </a:r>
          </a:p>
        </p:txBody>
      </p:sp>
      <p:sp>
        <p:nvSpPr>
          <p:cNvPr id="15" name="TekstSylinder 14">
            <a:extLst>
              <a:ext uri="{FF2B5EF4-FFF2-40B4-BE49-F238E27FC236}">
                <a16:creationId xmlns:a16="http://schemas.microsoft.com/office/drawing/2014/main" id="{C39ABB5C-0CE7-4B9D-AD69-068094759EF6}"/>
              </a:ext>
            </a:extLst>
          </p:cNvPr>
          <p:cNvSpPr txBox="1"/>
          <p:nvPr/>
        </p:nvSpPr>
        <p:spPr>
          <a:xfrm>
            <a:off x="1701209" y="3696105"/>
            <a:ext cx="899514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nb-NO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DRØM STORT</a:t>
            </a:r>
          </a:p>
          <a:p>
            <a:pPr algn="ctr">
              <a:spcAft>
                <a:spcPts val="1200"/>
              </a:spcAft>
            </a:pPr>
            <a:r>
              <a:rPr lang="nb-NO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SETT KLARE OG REALISTISKE MÅL</a:t>
            </a:r>
          </a:p>
          <a:p>
            <a:pPr algn="ctr">
              <a:spcAft>
                <a:spcPts val="1200"/>
              </a:spcAft>
            </a:pPr>
            <a:r>
              <a:rPr lang="nb-NO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GJENNOMFØR AKTIVITETER OG TILTAK</a:t>
            </a:r>
          </a:p>
        </p:txBody>
      </p:sp>
      <p:pic>
        <p:nvPicPr>
          <p:cNvPr id="17" name="Bilde 16">
            <a:extLst>
              <a:ext uri="{FF2B5EF4-FFF2-40B4-BE49-F238E27FC236}">
                <a16:creationId xmlns:a16="http://schemas.microsoft.com/office/drawing/2014/main" id="{BF862D2E-5E24-455F-9779-809201BFEE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282" y="5471544"/>
            <a:ext cx="3792279" cy="135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1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Plassholder for innhold 2">
            <a:extLst>
              <a:ext uri="{FF2B5EF4-FFF2-40B4-BE49-F238E27FC236}">
                <a16:creationId xmlns:a16="http://schemas.microsoft.com/office/drawing/2014/main" id="{6E2A9B37-E4B4-4328-B284-AF7795E10E8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01749" y="1404387"/>
            <a:ext cx="11270511" cy="44693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nb-NO" altLang="nb-NO" sz="32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ROTARY DISTRIKT 2310</a:t>
            </a:r>
          </a:p>
          <a:p>
            <a:pPr>
              <a:spcAft>
                <a:spcPts val="600"/>
              </a:spcAft>
            </a:pPr>
            <a:r>
              <a:rPr lang="nb-NO" altLang="nb-NO" sz="32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STRATEGISKE PRIORITERINGER 2019- 2020:</a:t>
            </a:r>
          </a:p>
          <a:p>
            <a:pPr>
              <a:spcAft>
                <a:spcPts val="600"/>
              </a:spcAft>
            </a:pPr>
            <a:r>
              <a:rPr lang="nb-NO" altLang="nb-NO" sz="32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ROTARY SKAL VOKSE/ GROW ROTARY</a:t>
            </a:r>
          </a:p>
          <a:p>
            <a:pPr>
              <a:spcAft>
                <a:spcPts val="600"/>
              </a:spcAft>
            </a:pPr>
            <a:r>
              <a:rPr lang="nb-NO" altLang="nb-NO" sz="32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INVOLVER FAMILIER/ SLEKTNINGER/ VENNER</a:t>
            </a:r>
          </a:p>
          <a:p>
            <a:pPr>
              <a:spcAft>
                <a:spcPts val="600"/>
              </a:spcAft>
            </a:pPr>
            <a:r>
              <a:rPr lang="nb-NO" altLang="nb-NO" sz="32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BYGG EN LEVEDYKTIG KLUBB FOR FREMTIDEN OG MED STERK LEDELSE</a:t>
            </a:r>
          </a:p>
          <a:p>
            <a:pPr>
              <a:spcAft>
                <a:spcPts val="600"/>
              </a:spcAft>
            </a:pPr>
            <a:r>
              <a:rPr lang="nb-NO" altLang="nb-NO" sz="32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STYRK SAMARBEIDET MED FN, LOKALT SOM INTERNASJONALT</a:t>
            </a:r>
          </a:p>
          <a:p>
            <a:pPr>
              <a:spcAft>
                <a:spcPts val="600"/>
              </a:spcAft>
            </a:pPr>
            <a:endParaRPr lang="nb-NO" altLang="nb-N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00E8BE03-BDE4-4018-BACA-B182FBB0FB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56" y="176750"/>
            <a:ext cx="12192000" cy="102308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0A3D6940-F031-451A-9917-957E471635A5}"/>
              </a:ext>
            </a:extLst>
          </p:cNvPr>
          <p:cNvSpPr txBox="1"/>
          <p:nvPr/>
        </p:nvSpPr>
        <p:spPr>
          <a:xfrm>
            <a:off x="212651" y="381306"/>
            <a:ext cx="8739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b="1" dirty="0">
                <a:solidFill>
                  <a:schemeClr val="bg1"/>
                </a:solidFill>
                <a:latin typeface="Arial Narrow" panose="020B0606020202030204" pitchFamily="34" charset="0"/>
              </a:rPr>
              <a:t>STRATEGISKE PRIORITERINGER 2019-2020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63ACD08D-37BB-4666-9E27-0B1B5C81B5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1647" y="5453613"/>
            <a:ext cx="4600353" cy="164232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F87A4B3C-E386-4C3D-8C78-ACB35BD0AF6A}"/>
              </a:ext>
            </a:extLst>
          </p:cNvPr>
          <p:cNvSpPr/>
          <p:nvPr/>
        </p:nvSpPr>
        <p:spPr>
          <a:xfrm>
            <a:off x="474035" y="1901542"/>
            <a:ext cx="1131304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3200" dirty="0">
                <a:solidFill>
                  <a:srgbClr val="002060"/>
                </a:solidFill>
                <a:latin typeface="Arial Narrow" panose="020B0606020202030204" pitchFamily="34" charset="0"/>
              </a:rPr>
              <a:t>OPPRETT NYE MEDLEMSKAPSMODELLER: TENK NYTT , DET ER LOV.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32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3200" dirty="0">
                <a:solidFill>
                  <a:srgbClr val="002060"/>
                </a:solidFill>
                <a:latin typeface="Arial Narrow" panose="020B0606020202030204" pitchFamily="34" charset="0"/>
              </a:rPr>
              <a:t>FINN NYE MÅTER Å ETABLERE MEDLEMSKAP PÅ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32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3200" dirty="0">
                <a:solidFill>
                  <a:srgbClr val="002060"/>
                </a:solidFill>
                <a:latin typeface="Arial Narrow" panose="020B0606020202030204" pitchFamily="34" charset="0"/>
              </a:rPr>
              <a:t>START EN LOKAL SATELLITT KLUBB ELLER ROTARACT KLUBB, GJERNE SAMMEN MED ANDRE KLUBBER I NÆROMRÅDET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0929796-7E7D-4ACD-A2D3-B918CF571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56" y="176750"/>
            <a:ext cx="12192000" cy="102308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FC898C76-409F-4AEA-97C6-7E5B239F10D0}"/>
              </a:ext>
            </a:extLst>
          </p:cNvPr>
          <p:cNvSpPr txBox="1"/>
          <p:nvPr/>
        </p:nvSpPr>
        <p:spPr>
          <a:xfrm>
            <a:off x="247207" y="365124"/>
            <a:ext cx="8896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b="1" dirty="0">
                <a:solidFill>
                  <a:schemeClr val="bg1">
                    <a:lumMod val="95000"/>
                  </a:schemeClr>
                </a:solidFill>
                <a:latin typeface="Arial Narrow" panose="020B0606020202030204" pitchFamily="34" charset="0"/>
              </a:rPr>
              <a:t>MEDLEMSKAPSMODELLER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3A0CE749-778B-4F97-B23F-A51B391B9D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9121" y="5280910"/>
            <a:ext cx="4602879" cy="1639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435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E791A908-21B6-4FC3-8B62-71DDC2947A62}"/>
              </a:ext>
            </a:extLst>
          </p:cNvPr>
          <p:cNvSpPr/>
          <p:nvPr/>
        </p:nvSpPr>
        <p:spPr>
          <a:xfrm>
            <a:off x="425302" y="1038772"/>
            <a:ext cx="1195808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dirty="0"/>
              <a:t>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b-NO" sz="4000" dirty="0">
                <a:solidFill>
                  <a:srgbClr val="002060"/>
                </a:solidFill>
                <a:latin typeface="Arial Narrow" panose="020B0606020202030204" pitchFamily="34" charset="0"/>
              </a:rPr>
              <a:t>Lede og utvikle klubben med visjonære øyne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b-NO" sz="4000" dirty="0">
                <a:solidFill>
                  <a:srgbClr val="002060"/>
                </a:solidFill>
                <a:latin typeface="Arial Narrow" panose="020B0606020202030204" pitchFamily="34" charset="0"/>
              </a:rPr>
              <a:t>Iverksette og implementere klubbens strategiske plan som er bygd på våre verdier:</a:t>
            </a:r>
          </a:p>
          <a:p>
            <a:pPr marL="1485900" lvl="2" indent="-571500">
              <a:spcBef>
                <a:spcPts val="1800"/>
              </a:spcBef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nb-NO" sz="2800" b="1" dirty="0">
                <a:solidFill>
                  <a:srgbClr val="002060"/>
                </a:solidFill>
                <a:latin typeface="Arial Narrow" panose="020B0606020202030204" pitchFamily="34" charset="0"/>
              </a:rPr>
              <a:t>INTEGRITET, LEDERSKAP, MANGFOLD, TJENESTER, FELLESSKAP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b-NO" sz="4000" dirty="0">
                <a:solidFill>
                  <a:srgbClr val="002060"/>
                </a:solidFill>
                <a:latin typeface="Arial Narrow" panose="020B0606020202030204" pitchFamily="34" charset="0"/>
              </a:rPr>
              <a:t>TRF, prosjekter og støtte disse, lokalt som globalt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b-NO" sz="4000" dirty="0">
                <a:solidFill>
                  <a:srgbClr val="002060"/>
                </a:solidFill>
                <a:latin typeface="Arial Narrow" panose="020B0606020202030204" pitchFamily="34" charset="0"/>
              </a:rPr>
              <a:t>Forstå dine økonomiske forpliktelser og ansvar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F076AE8-5CFF-42C8-9EED-C1A4AA8887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56" y="176750"/>
            <a:ext cx="12192000" cy="102308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AA0AB90A-A304-4896-9CD2-8525D79D133E}"/>
              </a:ext>
            </a:extLst>
          </p:cNvPr>
          <p:cNvSpPr txBox="1"/>
          <p:nvPr/>
        </p:nvSpPr>
        <p:spPr>
          <a:xfrm>
            <a:off x="233916" y="345012"/>
            <a:ext cx="91227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b="1" dirty="0">
                <a:solidFill>
                  <a:schemeClr val="bg1">
                    <a:lumMod val="95000"/>
                  </a:schemeClr>
                </a:solidFill>
                <a:latin typeface="Arial Narrow" panose="020B0606020202030204" pitchFamily="34" charset="0"/>
              </a:rPr>
              <a:t>KLUBBENS HOVEDOMRÅDER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6F3CBD40-B1CF-4291-A01A-EE3F513644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3677" y="5334616"/>
            <a:ext cx="4602879" cy="1639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712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4A8EE17-D8A2-4C83-A71E-1582001BB321}"/>
              </a:ext>
            </a:extLst>
          </p:cNvPr>
          <p:cNvSpPr/>
          <p:nvPr/>
        </p:nvSpPr>
        <p:spPr>
          <a:xfrm>
            <a:off x="734976" y="1690062"/>
            <a:ext cx="107220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nb-NO" sz="4000" dirty="0" err="1">
                <a:solidFill>
                  <a:srgbClr val="002060"/>
                </a:solidFill>
                <a:latin typeface="Arial Narrow" panose="020B0606020202030204" pitchFamily="34" charset="0"/>
              </a:rPr>
              <a:t>Doing</a:t>
            </a:r>
            <a:r>
              <a:rPr lang="nb-NO" sz="4000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nb-NO" sz="4000" dirty="0" err="1">
                <a:solidFill>
                  <a:srgbClr val="002060"/>
                </a:solidFill>
                <a:latin typeface="Arial Narrow" panose="020B0606020202030204" pitchFamily="34" charset="0"/>
              </a:rPr>
              <a:t>good</a:t>
            </a:r>
            <a:r>
              <a:rPr lang="nb-NO" sz="4000" dirty="0">
                <a:solidFill>
                  <a:srgbClr val="002060"/>
                </a:solidFill>
                <a:latin typeface="Arial Narrow" panose="020B0606020202030204" pitchFamily="34" charset="0"/>
              </a:rPr>
              <a:t> in </a:t>
            </a:r>
            <a:r>
              <a:rPr lang="nb-NO" sz="4000" dirty="0" err="1">
                <a:solidFill>
                  <a:srgbClr val="002060"/>
                </a:solidFill>
                <a:latin typeface="Arial Narrow" panose="020B0606020202030204" pitchFamily="34" charset="0"/>
              </a:rPr>
              <a:t>the</a:t>
            </a:r>
            <a:r>
              <a:rPr lang="nb-NO" sz="4000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nb-NO" sz="4000" dirty="0" err="1">
                <a:solidFill>
                  <a:srgbClr val="002060"/>
                </a:solidFill>
                <a:latin typeface="Arial Narrow" panose="020B0606020202030204" pitchFamily="34" charset="0"/>
              </a:rPr>
              <a:t>world</a:t>
            </a:r>
            <a:endParaRPr lang="nb-NO" sz="40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nb-NO" sz="4000" dirty="0">
                <a:solidFill>
                  <a:srgbClr val="002060"/>
                </a:solidFill>
                <a:latin typeface="Arial Narrow" panose="020B0606020202030204" pitchFamily="34" charset="0"/>
              </a:rPr>
              <a:t>Promotere Rotary, lokalt, i distriktet og andre steder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nb-NO" sz="4000" dirty="0">
                <a:solidFill>
                  <a:srgbClr val="002060"/>
                </a:solidFill>
                <a:latin typeface="Arial Narrow" panose="020B0606020202030204" pitchFamily="34" charset="0"/>
              </a:rPr>
              <a:t>Støtte og styrke medlemskapet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nb-NO" sz="4000" dirty="0">
                <a:solidFill>
                  <a:srgbClr val="002060"/>
                </a:solidFill>
                <a:latin typeface="Arial Narrow" panose="020B0606020202030204" pitchFamily="34" charset="0"/>
              </a:rPr>
              <a:t>CHANGE, Vi må være Rotary’s endringskonsulenter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nb-NO" sz="4000" dirty="0">
                <a:solidFill>
                  <a:srgbClr val="002060"/>
                </a:solidFill>
                <a:latin typeface="Arial Narrow" panose="020B0606020202030204" pitchFamily="34" charset="0"/>
              </a:rPr>
              <a:t>Fra PETS til HANDLING og aktiviteter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B7DC38C-41B4-4641-9869-0BD004094D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56" y="176750"/>
            <a:ext cx="12192000" cy="102308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60C9190E-8464-4CAB-8C54-B8ADAC76171E}"/>
              </a:ext>
            </a:extLst>
          </p:cNvPr>
          <p:cNvSpPr txBox="1"/>
          <p:nvPr/>
        </p:nvSpPr>
        <p:spPr>
          <a:xfrm>
            <a:off x="248979" y="345012"/>
            <a:ext cx="8123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b="1" dirty="0">
                <a:solidFill>
                  <a:schemeClr val="bg1"/>
                </a:solidFill>
                <a:latin typeface="Arial Narrow" panose="020B0606020202030204" pitchFamily="34" charset="0"/>
              </a:rPr>
              <a:t>KLUBBENS HOVEDOMRÅDER, FORTS</a:t>
            </a:r>
            <a:r>
              <a:rPr lang="nb-NO" dirty="0"/>
              <a:t>. 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94AAF608-3983-4CF7-B630-79A1C5ACD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3677" y="5167937"/>
            <a:ext cx="4602879" cy="1639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631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tel 1">
            <a:extLst>
              <a:ext uri="{FF2B5EF4-FFF2-40B4-BE49-F238E27FC236}">
                <a16:creationId xmlns:a16="http://schemas.microsoft.com/office/drawing/2014/main" id="{9DEB1A26-A27C-4AB1-9B0B-6E27F33B995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algn="ctr"/>
            <a:r>
              <a:rPr lang="nb-NO" altLang="nb-NO" sz="6000" b="1" dirty="0">
                <a:latin typeface="Arial Narrow" panose="020B0606020202030204" pitchFamily="34" charset="0"/>
              </a:rPr>
              <a:t>Takk for meg!</a:t>
            </a:r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2DC67966-0FED-4BFB-B91B-08FBD099AF52}"/>
              </a:ext>
            </a:extLst>
          </p:cNvPr>
          <p:cNvSpPr txBox="1"/>
          <p:nvPr/>
        </p:nvSpPr>
        <p:spPr>
          <a:xfrm>
            <a:off x="2555358" y="808075"/>
            <a:ext cx="70812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dirty="0">
                <a:solidFill>
                  <a:srgbClr val="002060"/>
                </a:solidFill>
                <a:latin typeface="Arial Narrow" panose="020B0606020202030204" pitchFamily="34" charset="0"/>
              </a:rPr>
              <a:t>DGE Baard Lund blu@kalunanordic.com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ACEA82C8-2F23-4BA6-A74B-B4ADA44DB4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4559" y="4629203"/>
            <a:ext cx="4602879" cy="163996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1292</TotalTime>
  <Words>240</Words>
  <Application>Microsoft Office PowerPoint</Application>
  <PresentationFormat>Widescreen</PresentationFormat>
  <Paragraphs>45</Paragraphs>
  <Slides>7</Slides>
  <Notes>6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4" baseType="lpstr">
      <vt:lpstr>Arial</vt:lpstr>
      <vt:lpstr>Arial Narrow</vt:lpstr>
      <vt:lpstr>Arial Narrow Bold</vt:lpstr>
      <vt:lpstr>Calibri</vt:lpstr>
      <vt:lpstr>Calibri Light</vt:lpstr>
      <vt:lpstr>Courier New</vt:lpstr>
      <vt:lpstr>Office-tema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Takk for meg!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Irmelin M Kårbø</dc:creator>
  <cp:lastModifiedBy>Baard Lund</cp:lastModifiedBy>
  <cp:revision>43</cp:revision>
  <dcterms:created xsi:type="dcterms:W3CDTF">2019-03-04T23:04:43Z</dcterms:created>
  <dcterms:modified xsi:type="dcterms:W3CDTF">2019-03-11T20:24:01Z</dcterms:modified>
</cp:coreProperties>
</file>